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56"/>
  </p:handoutMasterIdLst>
  <p:sldIdLst>
    <p:sldId id="620" r:id="rId3"/>
    <p:sldId id="264" r:id="rId4"/>
    <p:sldId id="441" r:id="rId5"/>
    <p:sldId id="311" r:id="rId6"/>
    <p:sldId id="521" r:id="rId7"/>
    <p:sldId id="312" r:id="rId8"/>
    <p:sldId id="518" r:id="rId9"/>
    <p:sldId id="519" r:id="rId10"/>
    <p:sldId id="522" r:id="rId11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40" r:id="rId29"/>
    <p:sldId id="539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548" r:id="rId38"/>
    <p:sldId id="549" r:id="rId39"/>
    <p:sldId id="550" r:id="rId40"/>
    <p:sldId id="551" r:id="rId41"/>
    <p:sldId id="552" r:id="rId42"/>
    <p:sldId id="553" r:id="rId43"/>
    <p:sldId id="554" r:id="rId44"/>
    <p:sldId id="555" r:id="rId45"/>
    <p:sldId id="556" r:id="rId46"/>
    <p:sldId id="569" r:id="rId47"/>
    <p:sldId id="570" r:id="rId48"/>
    <p:sldId id="559" r:id="rId49"/>
    <p:sldId id="571" r:id="rId50"/>
    <p:sldId id="572" r:id="rId51"/>
    <p:sldId id="573" r:id="rId52"/>
    <p:sldId id="563" r:id="rId53"/>
    <p:sldId id="564" r:id="rId54"/>
    <p:sldId id="621" r:id="rId55"/>
  </p:sldIdLst>
  <p:sldSz cx="12192000" cy="6858000"/>
  <p:notesSz cx="6858000" cy="9144000"/>
  <p:embeddedFontLst>
    <p:embeddedFont>
      <p:font typeface="思源黑体 CN Bold" panose="020B0800000000000000" charset="-122"/>
      <p:bold r:id="rId60"/>
    </p:embeddedFont>
    <p:embeddedFont>
      <p:font typeface="Wingdings 2" panose="05020102010507070707" pitchFamily="18" charset="2"/>
      <p:regular r:id="rId61"/>
    </p:embeddedFont>
    <p:embeddedFont>
      <p:font typeface="楷体" panose="02010609060101010101" pitchFamily="49" charset="-122"/>
      <p:regular r:id="rId62"/>
    </p:embeddedFont>
    <p:embeddedFont>
      <p:font typeface="微软雅黑" panose="020B0503020204020204" charset="-122"/>
      <p:regular r:id="rId63"/>
    </p:embeddedFont>
  </p:embeddedFontLst>
  <p:custDataLst>
    <p:tags r:id="rId64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3333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C0504D"/>
    <a:srgbClr val="3333FF"/>
    <a:srgbClr val="FF00FF"/>
    <a:srgbClr val="CC00FF"/>
    <a:srgbClr val="003300"/>
    <a:srgbClr val="0099FF"/>
    <a:srgbClr val="6633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5" autoAdjust="0"/>
  </p:normalViewPr>
  <p:slideViewPr>
    <p:cSldViewPr>
      <p:cViewPr varScale="1">
        <p:scale>
          <a:sx n="100" d="100"/>
          <a:sy n="100" d="100"/>
        </p:scale>
        <p:origin x="-498" y="-96"/>
      </p:cViewPr>
      <p:guideLst>
        <p:guide orient="horz" pos="2166"/>
        <p:guide pos="3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gs" Target="tags/tag1.xml"/><Relationship Id="rId63" Type="http://schemas.openxmlformats.org/officeDocument/2006/relationships/font" Target="fonts/font4.fntdata"/><Relationship Id="rId62" Type="http://schemas.openxmlformats.org/officeDocument/2006/relationships/font" Target="fonts/font3.fntdata"/><Relationship Id="rId61" Type="http://schemas.openxmlformats.org/officeDocument/2006/relationships/font" Target="fonts/font2.fntdata"/><Relationship Id="rId60" Type="http://schemas.openxmlformats.org/officeDocument/2006/relationships/font" Target="fonts/font1.fntdata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Bold" panose="020B0800000000000000" charset="-122"/>
              </a:rPr>
            </a:fld>
            <a:endParaRPr lang="zh-CN" altLang="en-US">
              <a:latin typeface="思源黑体 CN Bold" panose="020B08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Bold" panose="020B0800000000000000" charset="-122"/>
              </a:rPr>
            </a:fld>
            <a:endParaRPr lang="zh-CN" altLang="en-US">
              <a:latin typeface="思源黑体 CN Bold" panose="020B08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542F325A-EE59-454A-BEAE-DC2151A7CB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AB010420-ACC2-4E03-9968-402B4FFFD3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10420-ACC2-4E03-9968-402B4FFFD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EA6D6-D83A-4C5E-AC13-CEF6D73A7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EA6D6-D83A-4C5E-AC13-CEF6D73A7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EA6D6-D83A-4C5E-AC13-CEF6D73A7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3272-38B0-4814-B06C-3A5B064D4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3272-38B0-4814-B06C-3A5B064D4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3272-38B0-4814-B06C-3A5B064D4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3272-38B0-4814-B06C-3A5B064D4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3272-38B0-4814-B06C-3A5B064D4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3272-38B0-4814-B06C-3A5B064D4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3272-38B0-4814-B06C-3A5B064D4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33272-38B0-4814-B06C-3A5B064D4A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altLang="zh-CN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0" name="图片 9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38748"/>
          <a:stretch>
            <a:fillRect/>
          </a:stretch>
        </p:blipFill>
        <p:spPr>
          <a:xfrm rot="13064503">
            <a:off x="-1214120" y="3655060"/>
            <a:ext cx="4667250" cy="359346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863667" y="641159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7CB2BE83-1AD7-4D57-BED4-A5A7924D4FB7}" type="slidenum">
              <a:rPr lang="en-US" altLang="zh-CN" sz="1865" smtClean="0">
                <a:latin typeface="思源黑体 CN Bold" panose="020B0800000000000000" charset="-122"/>
                <a:cs typeface="思源黑体 CN Bold" panose="020B0800000000000000" charset="-122"/>
              </a:rPr>
            </a:fld>
            <a:r>
              <a:rPr lang="en-US" altLang="zh-CN" sz="1865" smtClean="0">
                <a:latin typeface="思源黑体 CN Bold" panose="020B0800000000000000" charset="-122"/>
                <a:cs typeface="思源黑体 CN Bold" panose="020B0800000000000000" charset="-122"/>
              </a:rPr>
              <a:t>/52</a:t>
            </a:r>
            <a:endParaRPr lang="en-US" altLang="zh-CN" sz="1865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.wav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GIF"/><Relationship Id="rId1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GIF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GIF"/><Relationship Id="rId1" Type="http://schemas.openxmlformats.org/officeDocument/2006/relationships/image" Target="../media/image6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GIF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99555" y="986920"/>
            <a:ext cx="7993380" cy="3528695"/>
            <a:chOff x="575555" y="986919"/>
            <a:chExt cx="7993380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数据结构教程</a:t>
              </a:r>
              <a:endParaRPr lang="zh-CN" altLang="en-US" sz="9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题库版</a:t>
              </a:r>
              <a:endParaRPr lang="zh-CN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020170" y="3030984"/>
              <a:ext cx="1548765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李春葆  主编</a:t>
              </a:r>
              <a:endParaRPr lang="zh-CN" altLang="en-US" sz="1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第7章 树和二叉树</a:t>
              </a:r>
              <a:endParaRPr sz="6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圆: 空心 2"/>
            <p:cNvSpPr/>
            <p:nvPr/>
          </p:nvSpPr>
          <p:spPr>
            <a:xfrm>
              <a:off x="6825308" y="3118424"/>
              <a:ext cx="194964" cy="194964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87508"/>
            <a:chOff x="-235082" y="5592394"/>
            <a:chExt cx="1889956" cy="1287508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52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8" name="Text Box 4" descr="羊皮纸"/>
          <p:cNvSpPr txBox="1">
            <a:spLocks noChangeArrowheads="1"/>
          </p:cNvSpPr>
          <p:nvPr/>
        </p:nvSpPr>
        <p:spPr bwMode="auto">
          <a:xfrm>
            <a:off x="420370" y="3064510"/>
            <a:ext cx="11547475" cy="3610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44000" bIns="144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rgbClr val="6633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　</a:t>
            </a:r>
            <a:r>
              <a:rPr lang="zh-CN" altLang="en-US" smtClean="0">
                <a:solidFill>
                  <a:srgbClr val="6633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常利用二叉树的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性质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，即</a:t>
            </a:r>
            <a:r>
              <a:rPr lang="en-US" altLang="zh-CN" i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baseline="-25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altLang="zh-CN" i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baseline="-25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来求解这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类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问题，常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利用以下关系求解：</a:t>
            </a:r>
            <a:endParaRPr lang="zh-CN" altLang="pt-BR" i="1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pt-BR" altLang="zh-CN" i="1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pt-BR" altLang="zh-CN" i="1" smtClean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pt-BR" altLang="zh-CN" i="1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n</a:t>
            </a:r>
            <a:r>
              <a:rPr lang="pt-BR" altLang="zh-CN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pt-BR" altLang="zh-CN" i="1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pt-BR" altLang="zh-CN" baseline="-250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pt-BR" altLang="zh-CN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pt-BR" altLang="zh-CN" i="1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pt-BR" altLang="zh-CN" baseline="-250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pt-BR" altLang="zh-CN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pt-BR" altLang="zh-CN" i="1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pt-BR" altLang="zh-CN" baseline="-250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endParaRPr lang="pt-BR" altLang="zh-CN" baseline="-250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pt-BR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zh-CN" altLang="pt-BR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度</a:t>
            </a:r>
            <a:r>
              <a:rPr lang="zh-CN" altLang="pt-BR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之和</a:t>
            </a:r>
            <a:r>
              <a:rPr lang="pt-BR" altLang="zh-CN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pt-BR" altLang="zh-CN" i="1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pt-BR" altLang="zh-CN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</a:t>
            </a:r>
            <a:endParaRPr lang="pt-BR" altLang="zh-CN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pt-BR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zh-CN" altLang="pt-BR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度</a:t>
            </a:r>
            <a:r>
              <a:rPr lang="zh-CN" altLang="pt-BR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之和</a:t>
            </a:r>
            <a:r>
              <a:rPr lang="pt-BR" altLang="zh-CN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pt-BR" altLang="zh-CN" i="1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pt-BR" altLang="zh-CN" baseline="-250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pt-BR" altLang="zh-CN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+2</a:t>
            </a:r>
            <a:r>
              <a:rPr lang="pt-BR" altLang="zh-CN" i="1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pt-BR" altLang="zh-CN" baseline="-250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endParaRPr lang="pt-BR" altLang="zh-CN" baseline="-250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pt-BR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所以有：</a:t>
            </a:r>
            <a:endParaRPr lang="zh-CN" altLang="en-US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i="1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lang="en-US" altLang="zh-CN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altLang="zh-CN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baseline="-25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+2</a:t>
            </a:r>
            <a:r>
              <a:rPr lang="en-US" altLang="zh-CN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baseline="-25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+1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420582" y="2347595"/>
            <a:ext cx="11232727" cy="501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6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求</a:t>
            </a:r>
            <a:r>
              <a:rPr lang="zh-CN" altLang="en-US" sz="2665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解一般二叉树结点个数方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法归纳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6655" y="1677035"/>
            <a:ext cx="9727565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非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空二叉树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上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叶结点数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等于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双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分支结点数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加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。即：</a:t>
            </a:r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n</a:t>
            </a:r>
            <a:r>
              <a:rPr kumimoji="1"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0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=</a:t>
            </a:r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n</a:t>
            </a:r>
            <a:r>
              <a:rPr kumimoji="1"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2</a:t>
            </a:r>
            <a:r>
              <a:rPr kumimoji="1" lang="en-US" altLang="zh-CN" sz="2665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+1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7.2.2   二叉树性质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6605" y="2409825"/>
            <a:ext cx="9681210" cy="193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一棵二叉树中有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7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个度为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的结点和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5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个度为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的结点，其总共有（   ）个结点。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A.16	  B.18       C.20 	   D.30</a:t>
            </a:r>
            <a:endParaRPr lang="en-US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7323" y="4437162"/>
            <a:ext cx="6858048" cy="213550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bIns="144000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en-US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sz="2665" baseline="-25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=7,</a:t>
            </a:r>
            <a:r>
              <a:rPr lang="en-US" altLang="zh-CN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n</a:t>
            </a:r>
            <a:r>
              <a:rPr lang="en-US" altLang="zh-CN" sz="2665" baseline="-25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=5</a:t>
            </a:r>
            <a:r>
              <a:rPr 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</a:t>
            </a:r>
            <a:r>
              <a:rPr 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 </a:t>
            </a:r>
            <a:r>
              <a:rPr lang="en-US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sz="2665" baseline="-25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sz="2665" baseline="-25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+1=8</a:t>
            </a:r>
            <a:endParaRPr lang="en-US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结点总数</a:t>
            </a:r>
            <a:r>
              <a:rPr lang="en-US" altLang="zh-CN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sz="2665" baseline="-25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sz="2665" baseline="-25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sz="2665" baseline="-25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=20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答案为</a:t>
            </a:r>
            <a:r>
              <a:rPr 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en-US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94317" y="2538095"/>
            <a:ext cx="1048173" cy="978747"/>
            <a:chOff x="214282" y="142852"/>
            <a:chExt cx="1000100" cy="1071569"/>
          </a:xfrm>
        </p:grpSpPr>
        <p:sp>
          <p:nvSpPr>
            <p:cNvPr id="7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3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4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602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135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示例</a:t>
              </a:r>
              <a:endParaRPr lang="zh-CN" altLang="en-US" sz="2135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391920" y="1677035"/>
            <a:ext cx="9727565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非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空二叉树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上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叶结点数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等于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双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分支结点数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加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。即：</a:t>
            </a:r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n</a:t>
            </a:r>
            <a:r>
              <a:rPr kumimoji="1"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0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=</a:t>
            </a:r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n</a:t>
            </a:r>
            <a:r>
              <a:rPr kumimoji="1"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2</a:t>
            </a:r>
            <a:r>
              <a:rPr kumimoji="1" lang="en-US" altLang="zh-CN" sz="2665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+1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5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7.2.2   二叉树性质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rot="1920000">
            <a:off x="5917565" y="4706620"/>
            <a:ext cx="2238375" cy="2397760"/>
            <a:chOff x="7104" y="2686"/>
            <a:chExt cx="5603" cy="6209"/>
          </a:xfrm>
          <a:solidFill>
            <a:srgbClr val="F19903">
              <a:alpha val="56000"/>
            </a:srgbClr>
          </a:solidFill>
        </p:grpSpPr>
        <p:grpSp>
          <p:nvGrpSpPr>
            <p:cNvPr id="21" name="Group 3"/>
            <p:cNvGrpSpPr/>
            <p:nvPr/>
          </p:nvGrpSpPr>
          <p:grpSpPr>
            <a:xfrm>
              <a:off x="9129" y="4066"/>
              <a:ext cx="3578" cy="4021"/>
              <a:chOff x="2695409" y="2434896"/>
              <a:chExt cx="2271713" cy="2553497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 rot="13659102">
                <a:off x="2987733" y="2345202"/>
                <a:ext cx="1589088" cy="1768475"/>
              </a:xfrm>
              <a:custGeom>
                <a:avLst/>
                <a:gdLst>
                  <a:gd name="T0" fmla="*/ 50 w 1088"/>
                  <a:gd name="T1" fmla="*/ 1179 h 1211"/>
                  <a:gd name="T2" fmla="*/ 170 w 1088"/>
                  <a:gd name="T3" fmla="*/ 1203 h 1211"/>
                  <a:gd name="T4" fmla="*/ 263 w 1088"/>
                  <a:gd name="T5" fmla="*/ 1140 h 1211"/>
                  <a:gd name="T6" fmla="*/ 283 w 1088"/>
                  <a:gd name="T7" fmla="*/ 1040 h 1211"/>
                  <a:gd name="T8" fmla="*/ 372 w 1088"/>
                  <a:gd name="T9" fmla="*/ 1033 h 1211"/>
                  <a:gd name="T10" fmla="*/ 460 w 1088"/>
                  <a:gd name="T11" fmla="*/ 1013 h 1211"/>
                  <a:gd name="T12" fmla="*/ 509 w 1088"/>
                  <a:gd name="T13" fmla="*/ 1102 h 1211"/>
                  <a:gd name="T14" fmla="*/ 617 w 1088"/>
                  <a:gd name="T15" fmla="*/ 1133 h 1211"/>
                  <a:gd name="T16" fmla="*/ 724 w 1088"/>
                  <a:gd name="T17" fmla="*/ 1073 h 1211"/>
                  <a:gd name="T18" fmla="*/ 755 w 1088"/>
                  <a:gd name="T19" fmla="*/ 965 h 1211"/>
                  <a:gd name="T20" fmla="*/ 706 w 1088"/>
                  <a:gd name="T21" fmla="*/ 877 h 1211"/>
                  <a:gd name="T22" fmla="*/ 824 w 1088"/>
                  <a:gd name="T23" fmla="*/ 741 h 1211"/>
                  <a:gd name="T24" fmla="*/ 919 w 1088"/>
                  <a:gd name="T25" fmla="*/ 778 h 1211"/>
                  <a:gd name="T26" fmla="*/ 1021 w 1088"/>
                  <a:gd name="T27" fmla="*/ 732 h 1211"/>
                  <a:gd name="T28" fmla="*/ 1065 w 1088"/>
                  <a:gd name="T29" fmla="*/ 618 h 1211"/>
                  <a:gd name="T30" fmla="*/ 1020 w 1088"/>
                  <a:gd name="T31" fmla="*/ 515 h 1211"/>
                  <a:gd name="T32" fmla="*/ 925 w 1088"/>
                  <a:gd name="T33" fmla="*/ 479 h 1211"/>
                  <a:gd name="T34" fmla="*/ 928 w 1088"/>
                  <a:gd name="T35" fmla="*/ 300 h 1211"/>
                  <a:gd name="T36" fmla="*/ 1024 w 1088"/>
                  <a:gd name="T37" fmla="*/ 267 h 1211"/>
                  <a:gd name="T38" fmla="*/ 1074 w 1088"/>
                  <a:gd name="T39" fmla="*/ 166 h 1211"/>
                  <a:gd name="T40" fmla="*/ 1034 w 1088"/>
                  <a:gd name="T41" fmla="*/ 50 h 1211"/>
                  <a:gd name="T42" fmla="*/ 982 w 1088"/>
                  <a:gd name="T43" fmla="*/ 0 h 1211"/>
                  <a:gd name="T44" fmla="*/ 697 w 1088"/>
                  <a:gd name="T45" fmla="*/ 333 h 1211"/>
                  <a:gd name="T46" fmla="*/ 336 w 1088"/>
                  <a:gd name="T47" fmla="*/ 802 h 1211"/>
                  <a:gd name="T48" fmla="*/ 291 w 1088"/>
                  <a:gd name="T49" fmla="*/ 807 h 1211"/>
                  <a:gd name="T50" fmla="*/ 0 w 1088"/>
                  <a:gd name="T51" fmla="*/ 1147 h 1211"/>
                  <a:gd name="T52" fmla="*/ 50 w 1088"/>
                  <a:gd name="T53" fmla="*/ 1179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8" h="1211">
                    <a:moveTo>
                      <a:pt x="50" y="1179"/>
                    </a:moveTo>
                    <a:cubicBezTo>
                      <a:pt x="170" y="1203"/>
                      <a:pt x="170" y="1203"/>
                      <a:pt x="170" y="1203"/>
                    </a:cubicBezTo>
                    <a:cubicBezTo>
                      <a:pt x="213" y="1211"/>
                      <a:pt x="255" y="1183"/>
                      <a:pt x="263" y="1140"/>
                    </a:cubicBezTo>
                    <a:cubicBezTo>
                      <a:pt x="283" y="1040"/>
                      <a:pt x="283" y="1040"/>
                      <a:pt x="283" y="1040"/>
                    </a:cubicBezTo>
                    <a:cubicBezTo>
                      <a:pt x="312" y="1040"/>
                      <a:pt x="342" y="1037"/>
                      <a:pt x="372" y="1033"/>
                    </a:cubicBezTo>
                    <a:cubicBezTo>
                      <a:pt x="402" y="1028"/>
                      <a:pt x="431" y="1021"/>
                      <a:pt x="460" y="1013"/>
                    </a:cubicBezTo>
                    <a:cubicBezTo>
                      <a:pt x="509" y="1102"/>
                      <a:pt x="509" y="1102"/>
                      <a:pt x="509" y="1102"/>
                    </a:cubicBezTo>
                    <a:cubicBezTo>
                      <a:pt x="530" y="1140"/>
                      <a:pt x="578" y="1154"/>
                      <a:pt x="617" y="1133"/>
                    </a:cubicBezTo>
                    <a:cubicBezTo>
                      <a:pt x="724" y="1073"/>
                      <a:pt x="724" y="1073"/>
                      <a:pt x="724" y="1073"/>
                    </a:cubicBezTo>
                    <a:cubicBezTo>
                      <a:pt x="762" y="1052"/>
                      <a:pt x="776" y="1004"/>
                      <a:pt x="755" y="965"/>
                    </a:cubicBezTo>
                    <a:cubicBezTo>
                      <a:pt x="706" y="877"/>
                      <a:pt x="706" y="877"/>
                      <a:pt x="706" y="877"/>
                    </a:cubicBezTo>
                    <a:cubicBezTo>
                      <a:pt x="751" y="837"/>
                      <a:pt x="791" y="791"/>
                      <a:pt x="824" y="741"/>
                    </a:cubicBezTo>
                    <a:cubicBezTo>
                      <a:pt x="919" y="778"/>
                      <a:pt x="919" y="778"/>
                      <a:pt x="919" y="778"/>
                    </a:cubicBezTo>
                    <a:cubicBezTo>
                      <a:pt x="959" y="794"/>
                      <a:pt x="1005" y="773"/>
                      <a:pt x="1021" y="732"/>
                    </a:cubicBezTo>
                    <a:cubicBezTo>
                      <a:pt x="1065" y="618"/>
                      <a:pt x="1065" y="618"/>
                      <a:pt x="1065" y="618"/>
                    </a:cubicBezTo>
                    <a:cubicBezTo>
                      <a:pt x="1081" y="577"/>
                      <a:pt x="1061" y="531"/>
                      <a:pt x="1020" y="515"/>
                    </a:cubicBezTo>
                    <a:cubicBezTo>
                      <a:pt x="925" y="479"/>
                      <a:pt x="925" y="479"/>
                      <a:pt x="925" y="479"/>
                    </a:cubicBezTo>
                    <a:cubicBezTo>
                      <a:pt x="934" y="421"/>
                      <a:pt x="935" y="361"/>
                      <a:pt x="928" y="300"/>
                    </a:cubicBezTo>
                    <a:cubicBezTo>
                      <a:pt x="1024" y="267"/>
                      <a:pt x="1024" y="267"/>
                      <a:pt x="1024" y="267"/>
                    </a:cubicBezTo>
                    <a:cubicBezTo>
                      <a:pt x="1066" y="252"/>
                      <a:pt x="1088" y="207"/>
                      <a:pt x="1074" y="166"/>
                    </a:cubicBezTo>
                    <a:cubicBezTo>
                      <a:pt x="1034" y="50"/>
                      <a:pt x="1034" y="50"/>
                      <a:pt x="1034" y="50"/>
                    </a:cubicBezTo>
                    <a:cubicBezTo>
                      <a:pt x="1025" y="25"/>
                      <a:pt x="1006" y="7"/>
                      <a:pt x="982" y="0"/>
                    </a:cubicBezTo>
                    <a:cubicBezTo>
                      <a:pt x="697" y="333"/>
                      <a:pt x="697" y="333"/>
                      <a:pt x="697" y="333"/>
                    </a:cubicBezTo>
                    <a:cubicBezTo>
                      <a:pt x="721" y="559"/>
                      <a:pt x="563" y="766"/>
                      <a:pt x="336" y="802"/>
                    </a:cubicBezTo>
                    <a:cubicBezTo>
                      <a:pt x="321" y="804"/>
                      <a:pt x="306" y="806"/>
                      <a:pt x="291" y="807"/>
                    </a:cubicBezTo>
                    <a:cubicBezTo>
                      <a:pt x="0" y="1147"/>
                      <a:pt x="0" y="1147"/>
                      <a:pt x="0" y="1147"/>
                    </a:cubicBezTo>
                    <a:cubicBezTo>
                      <a:pt x="11" y="1163"/>
                      <a:pt x="29" y="1175"/>
                      <a:pt x="50" y="11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/>
              <a:p>
                <a:endParaRPr lang="en-US" sz="3200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 rot="13659102">
                <a:off x="2749384" y="2770655"/>
                <a:ext cx="2163763" cy="2271713"/>
              </a:xfrm>
              <a:custGeom>
                <a:avLst/>
                <a:gdLst>
                  <a:gd name="T0" fmla="*/ 548 w 1481"/>
                  <a:gd name="T1" fmla="*/ 1554 h 1554"/>
                  <a:gd name="T2" fmla="*/ 795 w 1481"/>
                  <a:gd name="T3" fmla="*/ 1265 h 1554"/>
                  <a:gd name="T4" fmla="*/ 406 w 1481"/>
                  <a:gd name="T5" fmla="*/ 903 h 1554"/>
                  <a:gd name="T6" fmla="*/ 764 w 1481"/>
                  <a:gd name="T7" fmla="*/ 411 h 1554"/>
                  <a:gd name="T8" fmla="*/ 1249 w 1481"/>
                  <a:gd name="T9" fmla="*/ 735 h 1554"/>
                  <a:gd name="T10" fmla="*/ 1481 w 1481"/>
                  <a:gd name="T11" fmla="*/ 464 h 1554"/>
                  <a:gd name="T12" fmla="*/ 1399 w 1481"/>
                  <a:gd name="T13" fmla="*/ 492 h 1554"/>
                  <a:gd name="T14" fmla="*/ 1286 w 1481"/>
                  <a:gd name="T15" fmla="*/ 353 h 1554"/>
                  <a:gd name="T16" fmla="*/ 1339 w 1481"/>
                  <a:gd name="T17" fmla="*/ 266 h 1554"/>
                  <a:gd name="T18" fmla="*/ 1312 w 1481"/>
                  <a:gd name="T19" fmla="*/ 157 h 1554"/>
                  <a:gd name="T20" fmla="*/ 1207 w 1481"/>
                  <a:gd name="T21" fmla="*/ 94 h 1554"/>
                  <a:gd name="T22" fmla="*/ 1098 w 1481"/>
                  <a:gd name="T23" fmla="*/ 121 h 1554"/>
                  <a:gd name="T24" fmla="*/ 1045 w 1481"/>
                  <a:gd name="T25" fmla="*/ 208 h 1554"/>
                  <a:gd name="T26" fmla="*/ 869 w 1481"/>
                  <a:gd name="T27" fmla="*/ 173 h 1554"/>
                  <a:gd name="T28" fmla="*/ 854 w 1481"/>
                  <a:gd name="T29" fmla="*/ 73 h 1554"/>
                  <a:gd name="T30" fmla="*/ 763 w 1481"/>
                  <a:gd name="T31" fmla="*/ 7 h 1554"/>
                  <a:gd name="T32" fmla="*/ 642 w 1481"/>
                  <a:gd name="T33" fmla="*/ 26 h 1554"/>
                  <a:gd name="T34" fmla="*/ 576 w 1481"/>
                  <a:gd name="T35" fmla="*/ 117 h 1554"/>
                  <a:gd name="T36" fmla="*/ 592 w 1481"/>
                  <a:gd name="T37" fmla="*/ 217 h 1554"/>
                  <a:gd name="T38" fmla="*/ 435 w 1481"/>
                  <a:gd name="T39" fmla="*/ 304 h 1554"/>
                  <a:gd name="T40" fmla="*/ 358 w 1481"/>
                  <a:gd name="T41" fmla="*/ 237 h 1554"/>
                  <a:gd name="T42" fmla="*/ 246 w 1481"/>
                  <a:gd name="T43" fmla="*/ 245 h 1554"/>
                  <a:gd name="T44" fmla="*/ 166 w 1481"/>
                  <a:gd name="T45" fmla="*/ 337 h 1554"/>
                  <a:gd name="T46" fmla="*/ 173 w 1481"/>
                  <a:gd name="T47" fmla="*/ 449 h 1554"/>
                  <a:gd name="T48" fmla="*/ 250 w 1481"/>
                  <a:gd name="T49" fmla="*/ 516 h 1554"/>
                  <a:gd name="T50" fmla="*/ 185 w 1481"/>
                  <a:gd name="T51" fmla="*/ 683 h 1554"/>
                  <a:gd name="T52" fmla="*/ 84 w 1481"/>
                  <a:gd name="T53" fmla="*/ 681 h 1554"/>
                  <a:gd name="T54" fmla="*/ 3 w 1481"/>
                  <a:gd name="T55" fmla="*/ 759 h 1554"/>
                  <a:gd name="T56" fmla="*/ 1 w 1481"/>
                  <a:gd name="T57" fmla="*/ 882 h 1554"/>
                  <a:gd name="T58" fmla="*/ 78 w 1481"/>
                  <a:gd name="T59" fmla="*/ 963 h 1554"/>
                  <a:gd name="T60" fmla="*/ 180 w 1481"/>
                  <a:gd name="T61" fmla="*/ 964 h 1554"/>
                  <a:gd name="T62" fmla="*/ 238 w 1481"/>
                  <a:gd name="T63" fmla="*/ 1134 h 1554"/>
                  <a:gd name="T64" fmla="*/ 159 w 1481"/>
                  <a:gd name="T65" fmla="*/ 1198 h 1554"/>
                  <a:gd name="T66" fmla="*/ 147 w 1481"/>
                  <a:gd name="T67" fmla="*/ 1309 h 1554"/>
                  <a:gd name="T68" fmla="*/ 224 w 1481"/>
                  <a:gd name="T69" fmla="*/ 1405 h 1554"/>
                  <a:gd name="T70" fmla="*/ 336 w 1481"/>
                  <a:gd name="T71" fmla="*/ 1417 h 1554"/>
                  <a:gd name="T72" fmla="*/ 415 w 1481"/>
                  <a:gd name="T73" fmla="*/ 1353 h 1554"/>
                  <a:gd name="T74" fmla="*/ 569 w 1481"/>
                  <a:gd name="T75" fmla="*/ 1445 h 1554"/>
                  <a:gd name="T76" fmla="*/ 549 w 1481"/>
                  <a:gd name="T77" fmla="*/ 1545 h 1554"/>
                  <a:gd name="T78" fmla="*/ 548 w 1481"/>
                  <a:gd name="T79" fmla="*/ 1554 h 1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81" h="1554">
                    <a:moveTo>
                      <a:pt x="548" y="1554"/>
                    </a:moveTo>
                    <a:cubicBezTo>
                      <a:pt x="795" y="1265"/>
                      <a:pt x="795" y="1265"/>
                      <a:pt x="795" y="1265"/>
                    </a:cubicBezTo>
                    <a:cubicBezTo>
                      <a:pt x="602" y="1249"/>
                      <a:pt x="438" y="1103"/>
                      <a:pt x="406" y="903"/>
                    </a:cubicBezTo>
                    <a:cubicBezTo>
                      <a:pt x="369" y="668"/>
                      <a:pt x="530" y="448"/>
                      <a:pt x="764" y="411"/>
                    </a:cubicBezTo>
                    <a:cubicBezTo>
                      <a:pt x="988" y="376"/>
                      <a:pt x="1197" y="519"/>
                      <a:pt x="1249" y="735"/>
                    </a:cubicBezTo>
                    <a:cubicBezTo>
                      <a:pt x="1481" y="464"/>
                      <a:pt x="1481" y="464"/>
                      <a:pt x="1481" y="464"/>
                    </a:cubicBezTo>
                    <a:cubicBezTo>
                      <a:pt x="1399" y="492"/>
                      <a:pt x="1399" y="492"/>
                      <a:pt x="1399" y="492"/>
                    </a:cubicBezTo>
                    <a:cubicBezTo>
                      <a:pt x="1368" y="441"/>
                      <a:pt x="1330" y="394"/>
                      <a:pt x="1286" y="353"/>
                    </a:cubicBezTo>
                    <a:cubicBezTo>
                      <a:pt x="1339" y="266"/>
                      <a:pt x="1339" y="266"/>
                      <a:pt x="1339" y="266"/>
                    </a:cubicBezTo>
                    <a:cubicBezTo>
                      <a:pt x="1361" y="228"/>
                      <a:pt x="1349" y="180"/>
                      <a:pt x="1312" y="157"/>
                    </a:cubicBezTo>
                    <a:cubicBezTo>
                      <a:pt x="1207" y="94"/>
                      <a:pt x="1207" y="94"/>
                      <a:pt x="1207" y="94"/>
                    </a:cubicBezTo>
                    <a:cubicBezTo>
                      <a:pt x="1169" y="71"/>
                      <a:pt x="1121" y="83"/>
                      <a:pt x="1098" y="121"/>
                    </a:cubicBezTo>
                    <a:cubicBezTo>
                      <a:pt x="1045" y="208"/>
                      <a:pt x="1045" y="208"/>
                      <a:pt x="1045" y="208"/>
                    </a:cubicBezTo>
                    <a:cubicBezTo>
                      <a:pt x="989" y="189"/>
                      <a:pt x="930" y="177"/>
                      <a:pt x="869" y="173"/>
                    </a:cubicBezTo>
                    <a:cubicBezTo>
                      <a:pt x="854" y="73"/>
                      <a:pt x="854" y="73"/>
                      <a:pt x="854" y="73"/>
                    </a:cubicBezTo>
                    <a:cubicBezTo>
                      <a:pt x="847" y="30"/>
                      <a:pt x="806" y="0"/>
                      <a:pt x="763" y="7"/>
                    </a:cubicBezTo>
                    <a:cubicBezTo>
                      <a:pt x="642" y="26"/>
                      <a:pt x="642" y="26"/>
                      <a:pt x="642" y="26"/>
                    </a:cubicBezTo>
                    <a:cubicBezTo>
                      <a:pt x="599" y="33"/>
                      <a:pt x="569" y="73"/>
                      <a:pt x="576" y="117"/>
                    </a:cubicBezTo>
                    <a:cubicBezTo>
                      <a:pt x="592" y="217"/>
                      <a:pt x="592" y="217"/>
                      <a:pt x="592" y="217"/>
                    </a:cubicBezTo>
                    <a:cubicBezTo>
                      <a:pt x="535" y="239"/>
                      <a:pt x="482" y="268"/>
                      <a:pt x="435" y="304"/>
                    </a:cubicBezTo>
                    <a:cubicBezTo>
                      <a:pt x="358" y="237"/>
                      <a:pt x="358" y="237"/>
                      <a:pt x="358" y="237"/>
                    </a:cubicBezTo>
                    <a:cubicBezTo>
                      <a:pt x="325" y="208"/>
                      <a:pt x="275" y="212"/>
                      <a:pt x="246" y="245"/>
                    </a:cubicBezTo>
                    <a:cubicBezTo>
                      <a:pt x="166" y="337"/>
                      <a:pt x="166" y="337"/>
                      <a:pt x="166" y="337"/>
                    </a:cubicBezTo>
                    <a:cubicBezTo>
                      <a:pt x="137" y="370"/>
                      <a:pt x="140" y="420"/>
                      <a:pt x="173" y="449"/>
                    </a:cubicBezTo>
                    <a:cubicBezTo>
                      <a:pt x="250" y="516"/>
                      <a:pt x="250" y="516"/>
                      <a:pt x="250" y="516"/>
                    </a:cubicBezTo>
                    <a:cubicBezTo>
                      <a:pt x="221" y="568"/>
                      <a:pt x="199" y="624"/>
                      <a:pt x="185" y="683"/>
                    </a:cubicBezTo>
                    <a:cubicBezTo>
                      <a:pt x="84" y="681"/>
                      <a:pt x="84" y="681"/>
                      <a:pt x="84" y="681"/>
                    </a:cubicBezTo>
                    <a:cubicBezTo>
                      <a:pt x="40" y="680"/>
                      <a:pt x="4" y="715"/>
                      <a:pt x="3" y="759"/>
                    </a:cubicBezTo>
                    <a:cubicBezTo>
                      <a:pt x="1" y="882"/>
                      <a:pt x="1" y="882"/>
                      <a:pt x="1" y="882"/>
                    </a:cubicBezTo>
                    <a:cubicBezTo>
                      <a:pt x="0" y="925"/>
                      <a:pt x="35" y="962"/>
                      <a:pt x="78" y="963"/>
                    </a:cubicBezTo>
                    <a:cubicBezTo>
                      <a:pt x="180" y="964"/>
                      <a:pt x="180" y="964"/>
                      <a:pt x="180" y="964"/>
                    </a:cubicBezTo>
                    <a:cubicBezTo>
                      <a:pt x="192" y="1025"/>
                      <a:pt x="212" y="1082"/>
                      <a:pt x="238" y="1134"/>
                    </a:cubicBezTo>
                    <a:cubicBezTo>
                      <a:pt x="159" y="1198"/>
                      <a:pt x="159" y="1198"/>
                      <a:pt x="159" y="1198"/>
                    </a:cubicBezTo>
                    <a:cubicBezTo>
                      <a:pt x="125" y="1225"/>
                      <a:pt x="120" y="1275"/>
                      <a:pt x="147" y="1309"/>
                    </a:cubicBezTo>
                    <a:cubicBezTo>
                      <a:pt x="224" y="1405"/>
                      <a:pt x="224" y="1405"/>
                      <a:pt x="224" y="1405"/>
                    </a:cubicBezTo>
                    <a:cubicBezTo>
                      <a:pt x="252" y="1439"/>
                      <a:pt x="302" y="1444"/>
                      <a:pt x="336" y="1417"/>
                    </a:cubicBezTo>
                    <a:cubicBezTo>
                      <a:pt x="415" y="1353"/>
                      <a:pt x="415" y="1353"/>
                      <a:pt x="415" y="1353"/>
                    </a:cubicBezTo>
                    <a:cubicBezTo>
                      <a:pt x="462" y="1390"/>
                      <a:pt x="513" y="1422"/>
                      <a:pt x="569" y="1445"/>
                    </a:cubicBezTo>
                    <a:cubicBezTo>
                      <a:pt x="549" y="1545"/>
                      <a:pt x="549" y="1545"/>
                      <a:pt x="549" y="1545"/>
                    </a:cubicBezTo>
                    <a:cubicBezTo>
                      <a:pt x="548" y="1548"/>
                      <a:pt x="548" y="1551"/>
                      <a:pt x="548" y="15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62560" tIns="81280" rIns="162560" bIns="81280" numCol="1" anchor="t" anchorCtr="0" compatLnSpc="1"/>
              <a:p>
                <a:endParaRPr lang="en-US" sz="3200"/>
              </a:p>
            </p:txBody>
          </p:sp>
        </p:grpSp>
        <p:sp>
          <p:nvSpPr>
            <p:cNvPr id="25" name="Freeform 7"/>
            <p:cNvSpPr>
              <a:spLocks noEditPoints="1"/>
            </p:cNvSpPr>
            <p:nvPr/>
          </p:nvSpPr>
          <p:spPr bwMode="auto">
            <a:xfrm rot="13659102">
              <a:off x="7682" y="2673"/>
              <a:ext cx="2535" cy="2560"/>
            </a:xfrm>
            <a:custGeom>
              <a:avLst/>
              <a:gdLst>
                <a:gd name="T0" fmla="*/ 167 w 1103"/>
                <a:gd name="T1" fmla="*/ 344 h 1112"/>
                <a:gd name="T2" fmla="*/ 56 w 1103"/>
                <a:gd name="T3" fmla="*/ 455 h 1112"/>
                <a:gd name="T4" fmla="*/ 2 w 1103"/>
                <a:gd name="T5" fmla="*/ 507 h 1112"/>
                <a:gd name="T6" fmla="*/ 53 w 1103"/>
                <a:gd name="T7" fmla="*/ 643 h 1112"/>
                <a:gd name="T8" fmla="*/ 159 w 1103"/>
                <a:gd name="T9" fmla="*/ 758 h 1112"/>
                <a:gd name="T10" fmla="*/ 99 w 1103"/>
                <a:gd name="T11" fmla="*/ 875 h 1112"/>
                <a:gd name="T12" fmla="*/ 200 w 1103"/>
                <a:gd name="T13" fmla="*/ 958 h 1112"/>
                <a:gd name="T14" fmla="*/ 278 w 1103"/>
                <a:gd name="T15" fmla="*/ 904 h 1112"/>
                <a:gd name="T16" fmla="*/ 367 w 1103"/>
                <a:gd name="T17" fmla="*/ 1032 h 1112"/>
                <a:gd name="T18" fmla="*/ 490 w 1103"/>
                <a:gd name="T19" fmla="*/ 1110 h 1112"/>
                <a:gd name="T20" fmla="*/ 552 w 1103"/>
                <a:gd name="T21" fmla="*/ 1069 h 1112"/>
                <a:gd name="T22" fmla="*/ 625 w 1103"/>
                <a:gd name="T23" fmla="*/ 997 h 1112"/>
                <a:gd name="T24" fmla="*/ 716 w 1103"/>
                <a:gd name="T25" fmla="*/ 1043 h 1112"/>
                <a:gd name="T26" fmla="*/ 788 w 1103"/>
                <a:gd name="T27" fmla="*/ 1064 h 1112"/>
                <a:gd name="T28" fmla="*/ 881 w 1103"/>
                <a:gd name="T29" fmla="*/ 952 h 1112"/>
                <a:gd name="T30" fmla="*/ 927 w 1103"/>
                <a:gd name="T31" fmla="*/ 802 h 1112"/>
                <a:gd name="T32" fmla="*/ 1017 w 1103"/>
                <a:gd name="T33" fmla="*/ 829 h 1112"/>
                <a:gd name="T34" fmla="*/ 1088 w 1103"/>
                <a:gd name="T35" fmla="*/ 720 h 1112"/>
                <a:gd name="T36" fmla="*/ 994 w 1103"/>
                <a:gd name="T37" fmla="*/ 627 h 1112"/>
                <a:gd name="T38" fmla="*/ 1061 w 1103"/>
                <a:gd name="T39" fmla="*/ 485 h 1112"/>
                <a:gd name="T40" fmla="*/ 1067 w 1103"/>
                <a:gd name="T41" fmla="*/ 340 h 1112"/>
                <a:gd name="T42" fmla="*/ 1000 w 1103"/>
                <a:gd name="T43" fmla="*/ 307 h 1112"/>
                <a:gd name="T44" fmla="*/ 860 w 1103"/>
                <a:gd name="T45" fmla="*/ 236 h 1112"/>
                <a:gd name="T46" fmla="*/ 877 w 1103"/>
                <a:gd name="T47" fmla="*/ 105 h 1112"/>
                <a:gd name="T48" fmla="*/ 771 w 1103"/>
                <a:gd name="T49" fmla="*/ 55 h 1112"/>
                <a:gd name="T50" fmla="*/ 699 w 1103"/>
                <a:gd name="T51" fmla="*/ 138 h 1112"/>
                <a:gd name="T52" fmla="*/ 571 w 1103"/>
                <a:gd name="T53" fmla="*/ 48 h 1112"/>
                <a:gd name="T54" fmla="*/ 429 w 1103"/>
                <a:gd name="T55" fmla="*/ 17 h 1112"/>
                <a:gd name="T56" fmla="*/ 396 w 1103"/>
                <a:gd name="T57" fmla="*/ 145 h 1112"/>
                <a:gd name="T58" fmla="*/ 240 w 1103"/>
                <a:gd name="T59" fmla="*/ 158 h 1112"/>
                <a:gd name="T60" fmla="*/ 165 w 1103"/>
                <a:gd name="T61" fmla="*/ 163 h 1112"/>
                <a:gd name="T62" fmla="*/ 116 w 1103"/>
                <a:gd name="T63" fmla="*/ 300 h 1112"/>
                <a:gd name="T64" fmla="*/ 879 w 1103"/>
                <a:gd name="T65" fmla="*/ 508 h 1112"/>
                <a:gd name="T66" fmla="*/ 233 w 1103"/>
                <a:gd name="T67" fmla="*/ 609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03" h="1112">
                  <a:moveTo>
                    <a:pt x="116" y="300"/>
                  </a:moveTo>
                  <a:cubicBezTo>
                    <a:pt x="167" y="344"/>
                    <a:pt x="167" y="344"/>
                    <a:pt x="167" y="344"/>
                  </a:cubicBezTo>
                  <a:cubicBezTo>
                    <a:pt x="148" y="379"/>
                    <a:pt x="133" y="417"/>
                    <a:pt x="124" y="456"/>
                  </a:cubicBezTo>
                  <a:cubicBezTo>
                    <a:pt x="56" y="455"/>
                    <a:pt x="56" y="455"/>
                    <a:pt x="56" y="455"/>
                  </a:cubicBezTo>
                  <a:cubicBezTo>
                    <a:pt x="53" y="455"/>
                    <a:pt x="50" y="455"/>
                    <a:pt x="47" y="456"/>
                  </a:cubicBezTo>
                  <a:cubicBezTo>
                    <a:pt x="22" y="459"/>
                    <a:pt x="3" y="481"/>
                    <a:pt x="2" y="507"/>
                  </a:cubicBezTo>
                  <a:cubicBezTo>
                    <a:pt x="1" y="589"/>
                    <a:pt x="1" y="589"/>
                    <a:pt x="1" y="589"/>
                  </a:cubicBezTo>
                  <a:cubicBezTo>
                    <a:pt x="0" y="618"/>
                    <a:pt x="23" y="642"/>
                    <a:pt x="53" y="643"/>
                  </a:cubicBezTo>
                  <a:cubicBezTo>
                    <a:pt x="121" y="644"/>
                    <a:pt x="121" y="644"/>
                    <a:pt x="121" y="644"/>
                  </a:cubicBezTo>
                  <a:cubicBezTo>
                    <a:pt x="129" y="685"/>
                    <a:pt x="142" y="723"/>
                    <a:pt x="159" y="758"/>
                  </a:cubicBezTo>
                  <a:cubicBezTo>
                    <a:pt x="107" y="800"/>
                    <a:pt x="107" y="800"/>
                    <a:pt x="107" y="800"/>
                  </a:cubicBezTo>
                  <a:cubicBezTo>
                    <a:pt x="84" y="819"/>
                    <a:pt x="80" y="852"/>
                    <a:pt x="99" y="875"/>
                  </a:cubicBezTo>
                  <a:cubicBezTo>
                    <a:pt x="150" y="939"/>
                    <a:pt x="150" y="939"/>
                    <a:pt x="150" y="939"/>
                  </a:cubicBezTo>
                  <a:cubicBezTo>
                    <a:pt x="163" y="954"/>
                    <a:pt x="182" y="961"/>
                    <a:pt x="200" y="958"/>
                  </a:cubicBezTo>
                  <a:cubicBezTo>
                    <a:pt x="209" y="956"/>
                    <a:pt x="217" y="953"/>
                    <a:pt x="225" y="947"/>
                  </a:cubicBezTo>
                  <a:cubicBezTo>
                    <a:pt x="278" y="904"/>
                    <a:pt x="278" y="904"/>
                    <a:pt x="278" y="904"/>
                  </a:cubicBezTo>
                  <a:cubicBezTo>
                    <a:pt x="309" y="929"/>
                    <a:pt x="343" y="950"/>
                    <a:pt x="380" y="966"/>
                  </a:cubicBezTo>
                  <a:cubicBezTo>
                    <a:pt x="367" y="1032"/>
                    <a:pt x="367" y="1032"/>
                    <a:pt x="367" y="1032"/>
                  </a:cubicBezTo>
                  <a:cubicBezTo>
                    <a:pt x="362" y="1061"/>
                    <a:pt x="380" y="1089"/>
                    <a:pt x="409" y="1095"/>
                  </a:cubicBezTo>
                  <a:cubicBezTo>
                    <a:pt x="490" y="1110"/>
                    <a:pt x="490" y="1110"/>
                    <a:pt x="490" y="1110"/>
                  </a:cubicBezTo>
                  <a:cubicBezTo>
                    <a:pt x="496" y="1112"/>
                    <a:pt x="502" y="1112"/>
                    <a:pt x="508" y="1111"/>
                  </a:cubicBezTo>
                  <a:cubicBezTo>
                    <a:pt x="529" y="1107"/>
                    <a:pt x="547" y="1091"/>
                    <a:pt x="552" y="1069"/>
                  </a:cubicBezTo>
                  <a:cubicBezTo>
                    <a:pt x="565" y="1002"/>
                    <a:pt x="565" y="1002"/>
                    <a:pt x="565" y="1002"/>
                  </a:cubicBezTo>
                  <a:cubicBezTo>
                    <a:pt x="585" y="1001"/>
                    <a:pt x="605" y="1000"/>
                    <a:pt x="625" y="997"/>
                  </a:cubicBezTo>
                  <a:cubicBezTo>
                    <a:pt x="645" y="993"/>
                    <a:pt x="664" y="989"/>
                    <a:pt x="683" y="983"/>
                  </a:cubicBezTo>
                  <a:cubicBezTo>
                    <a:pt x="716" y="1043"/>
                    <a:pt x="716" y="1043"/>
                    <a:pt x="716" y="1043"/>
                  </a:cubicBezTo>
                  <a:cubicBezTo>
                    <a:pt x="727" y="1063"/>
                    <a:pt x="749" y="1073"/>
                    <a:pt x="771" y="1070"/>
                  </a:cubicBezTo>
                  <a:cubicBezTo>
                    <a:pt x="777" y="1069"/>
                    <a:pt x="783" y="1067"/>
                    <a:pt x="788" y="1064"/>
                  </a:cubicBezTo>
                  <a:cubicBezTo>
                    <a:pt x="860" y="1024"/>
                    <a:pt x="860" y="1024"/>
                    <a:pt x="860" y="1024"/>
                  </a:cubicBezTo>
                  <a:cubicBezTo>
                    <a:pt x="886" y="1010"/>
                    <a:pt x="895" y="977"/>
                    <a:pt x="881" y="952"/>
                  </a:cubicBezTo>
                  <a:cubicBezTo>
                    <a:pt x="848" y="892"/>
                    <a:pt x="848" y="892"/>
                    <a:pt x="848" y="892"/>
                  </a:cubicBezTo>
                  <a:cubicBezTo>
                    <a:pt x="878" y="866"/>
                    <a:pt x="905" y="835"/>
                    <a:pt x="927" y="802"/>
                  </a:cubicBezTo>
                  <a:cubicBezTo>
                    <a:pt x="990" y="826"/>
                    <a:pt x="990" y="826"/>
                    <a:pt x="990" y="826"/>
                  </a:cubicBezTo>
                  <a:cubicBezTo>
                    <a:pt x="999" y="830"/>
                    <a:pt x="1008" y="831"/>
                    <a:pt x="1017" y="829"/>
                  </a:cubicBezTo>
                  <a:cubicBezTo>
                    <a:pt x="1035" y="827"/>
                    <a:pt x="1052" y="814"/>
                    <a:pt x="1059" y="796"/>
                  </a:cubicBezTo>
                  <a:cubicBezTo>
                    <a:pt x="1088" y="720"/>
                    <a:pt x="1088" y="720"/>
                    <a:pt x="1088" y="720"/>
                  </a:cubicBezTo>
                  <a:cubicBezTo>
                    <a:pt x="1099" y="692"/>
                    <a:pt x="1085" y="661"/>
                    <a:pt x="1058" y="651"/>
                  </a:cubicBezTo>
                  <a:cubicBezTo>
                    <a:pt x="994" y="627"/>
                    <a:pt x="994" y="627"/>
                    <a:pt x="994" y="627"/>
                  </a:cubicBezTo>
                  <a:cubicBezTo>
                    <a:pt x="1000" y="588"/>
                    <a:pt x="1001" y="547"/>
                    <a:pt x="996" y="507"/>
                  </a:cubicBezTo>
                  <a:cubicBezTo>
                    <a:pt x="1061" y="485"/>
                    <a:pt x="1061" y="485"/>
                    <a:pt x="1061" y="485"/>
                  </a:cubicBezTo>
                  <a:cubicBezTo>
                    <a:pt x="1088" y="475"/>
                    <a:pt x="1103" y="445"/>
                    <a:pt x="1094" y="417"/>
                  </a:cubicBezTo>
                  <a:cubicBezTo>
                    <a:pt x="1067" y="340"/>
                    <a:pt x="1067" y="340"/>
                    <a:pt x="1067" y="340"/>
                  </a:cubicBezTo>
                  <a:cubicBezTo>
                    <a:pt x="1059" y="315"/>
                    <a:pt x="1034" y="301"/>
                    <a:pt x="1009" y="305"/>
                  </a:cubicBezTo>
                  <a:cubicBezTo>
                    <a:pt x="1006" y="305"/>
                    <a:pt x="1003" y="306"/>
                    <a:pt x="1000" y="307"/>
                  </a:cubicBezTo>
                  <a:cubicBezTo>
                    <a:pt x="936" y="329"/>
                    <a:pt x="936" y="329"/>
                    <a:pt x="936" y="329"/>
                  </a:cubicBezTo>
                  <a:cubicBezTo>
                    <a:pt x="915" y="294"/>
                    <a:pt x="889" y="263"/>
                    <a:pt x="860" y="236"/>
                  </a:cubicBezTo>
                  <a:cubicBezTo>
                    <a:pt x="895" y="177"/>
                    <a:pt x="895" y="177"/>
                    <a:pt x="895" y="177"/>
                  </a:cubicBezTo>
                  <a:cubicBezTo>
                    <a:pt x="910" y="152"/>
                    <a:pt x="902" y="120"/>
                    <a:pt x="877" y="105"/>
                  </a:cubicBezTo>
                  <a:cubicBezTo>
                    <a:pt x="807" y="62"/>
                    <a:pt x="807" y="62"/>
                    <a:pt x="807" y="62"/>
                  </a:cubicBezTo>
                  <a:cubicBezTo>
                    <a:pt x="796" y="56"/>
                    <a:pt x="783" y="53"/>
                    <a:pt x="771" y="55"/>
                  </a:cubicBezTo>
                  <a:cubicBezTo>
                    <a:pt x="756" y="58"/>
                    <a:pt x="743" y="66"/>
                    <a:pt x="734" y="80"/>
                  </a:cubicBezTo>
                  <a:cubicBezTo>
                    <a:pt x="699" y="138"/>
                    <a:pt x="699" y="138"/>
                    <a:pt x="699" y="138"/>
                  </a:cubicBezTo>
                  <a:cubicBezTo>
                    <a:pt x="662" y="126"/>
                    <a:pt x="622" y="118"/>
                    <a:pt x="582" y="115"/>
                  </a:cubicBezTo>
                  <a:cubicBezTo>
                    <a:pt x="571" y="48"/>
                    <a:pt x="571" y="48"/>
                    <a:pt x="571" y="48"/>
                  </a:cubicBezTo>
                  <a:cubicBezTo>
                    <a:pt x="566" y="19"/>
                    <a:pt x="539" y="0"/>
                    <a:pt x="510" y="4"/>
                  </a:cubicBezTo>
                  <a:cubicBezTo>
                    <a:pt x="429" y="17"/>
                    <a:pt x="429" y="17"/>
                    <a:pt x="429" y="17"/>
                  </a:cubicBezTo>
                  <a:cubicBezTo>
                    <a:pt x="400" y="21"/>
                    <a:pt x="381" y="49"/>
                    <a:pt x="385" y="78"/>
                  </a:cubicBezTo>
                  <a:cubicBezTo>
                    <a:pt x="396" y="145"/>
                    <a:pt x="396" y="145"/>
                    <a:pt x="396" y="145"/>
                  </a:cubicBezTo>
                  <a:cubicBezTo>
                    <a:pt x="358" y="159"/>
                    <a:pt x="323" y="179"/>
                    <a:pt x="291" y="203"/>
                  </a:cubicBezTo>
                  <a:cubicBezTo>
                    <a:pt x="240" y="158"/>
                    <a:pt x="240" y="158"/>
                    <a:pt x="240" y="158"/>
                  </a:cubicBezTo>
                  <a:cubicBezTo>
                    <a:pt x="227" y="147"/>
                    <a:pt x="211" y="143"/>
                    <a:pt x="197" y="146"/>
                  </a:cubicBezTo>
                  <a:cubicBezTo>
                    <a:pt x="185" y="147"/>
                    <a:pt x="173" y="153"/>
                    <a:pt x="165" y="163"/>
                  </a:cubicBezTo>
                  <a:cubicBezTo>
                    <a:pt x="111" y="225"/>
                    <a:pt x="111" y="225"/>
                    <a:pt x="111" y="225"/>
                  </a:cubicBezTo>
                  <a:cubicBezTo>
                    <a:pt x="92" y="247"/>
                    <a:pt x="94" y="281"/>
                    <a:pt x="116" y="300"/>
                  </a:cubicBezTo>
                  <a:close/>
                  <a:moveTo>
                    <a:pt x="505" y="235"/>
                  </a:moveTo>
                  <a:cubicBezTo>
                    <a:pt x="683" y="207"/>
                    <a:pt x="851" y="329"/>
                    <a:pt x="879" y="508"/>
                  </a:cubicBezTo>
                  <a:cubicBezTo>
                    <a:pt x="907" y="686"/>
                    <a:pt x="785" y="854"/>
                    <a:pt x="607" y="882"/>
                  </a:cubicBezTo>
                  <a:cubicBezTo>
                    <a:pt x="428" y="910"/>
                    <a:pt x="261" y="787"/>
                    <a:pt x="233" y="609"/>
                  </a:cubicBezTo>
                  <a:cubicBezTo>
                    <a:pt x="205" y="431"/>
                    <a:pt x="327" y="263"/>
                    <a:pt x="505" y="2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p>
              <a:endParaRPr lang="en-US" sz="3200"/>
            </a:p>
          </p:txBody>
        </p:sp>
        <p:sp>
          <p:nvSpPr>
            <p:cNvPr id="26" name="Freeform 8"/>
            <p:cNvSpPr>
              <a:spLocks noEditPoints="1"/>
            </p:cNvSpPr>
            <p:nvPr/>
          </p:nvSpPr>
          <p:spPr bwMode="auto">
            <a:xfrm rot="13659102">
              <a:off x="7115" y="6346"/>
              <a:ext cx="2538" cy="2560"/>
            </a:xfrm>
            <a:custGeom>
              <a:avLst/>
              <a:gdLst>
                <a:gd name="T0" fmla="*/ 120 w 1103"/>
                <a:gd name="T1" fmla="*/ 644 h 1112"/>
                <a:gd name="T2" fmla="*/ 106 w 1103"/>
                <a:gd name="T3" fmla="*/ 800 h 1112"/>
                <a:gd name="T4" fmla="*/ 150 w 1103"/>
                <a:gd name="T5" fmla="*/ 939 h 1112"/>
                <a:gd name="T6" fmla="*/ 225 w 1103"/>
                <a:gd name="T7" fmla="*/ 947 h 1112"/>
                <a:gd name="T8" fmla="*/ 380 w 1103"/>
                <a:gd name="T9" fmla="*/ 966 h 1112"/>
                <a:gd name="T10" fmla="*/ 409 w 1103"/>
                <a:gd name="T11" fmla="*/ 1095 h 1112"/>
                <a:gd name="T12" fmla="*/ 508 w 1103"/>
                <a:gd name="T13" fmla="*/ 1111 h 1112"/>
                <a:gd name="T14" fmla="*/ 565 w 1103"/>
                <a:gd name="T15" fmla="*/ 1002 h 1112"/>
                <a:gd name="T16" fmla="*/ 683 w 1103"/>
                <a:gd name="T17" fmla="*/ 983 h 1112"/>
                <a:gd name="T18" fmla="*/ 771 w 1103"/>
                <a:gd name="T19" fmla="*/ 1069 h 1112"/>
                <a:gd name="T20" fmla="*/ 860 w 1103"/>
                <a:gd name="T21" fmla="*/ 1024 h 1112"/>
                <a:gd name="T22" fmla="*/ 848 w 1103"/>
                <a:gd name="T23" fmla="*/ 892 h 1112"/>
                <a:gd name="T24" fmla="*/ 990 w 1103"/>
                <a:gd name="T25" fmla="*/ 826 h 1112"/>
                <a:gd name="T26" fmla="*/ 1058 w 1103"/>
                <a:gd name="T27" fmla="*/ 796 h 1112"/>
                <a:gd name="T28" fmla="*/ 1057 w 1103"/>
                <a:gd name="T29" fmla="*/ 651 h 1112"/>
                <a:gd name="T30" fmla="*/ 996 w 1103"/>
                <a:gd name="T31" fmla="*/ 507 h 1112"/>
                <a:gd name="T32" fmla="*/ 1094 w 1103"/>
                <a:gd name="T33" fmla="*/ 417 h 1112"/>
                <a:gd name="T34" fmla="*/ 1009 w 1103"/>
                <a:gd name="T35" fmla="*/ 304 h 1112"/>
                <a:gd name="T36" fmla="*/ 935 w 1103"/>
                <a:gd name="T37" fmla="*/ 329 h 1112"/>
                <a:gd name="T38" fmla="*/ 895 w 1103"/>
                <a:gd name="T39" fmla="*/ 177 h 1112"/>
                <a:gd name="T40" fmla="*/ 807 w 1103"/>
                <a:gd name="T41" fmla="*/ 62 h 1112"/>
                <a:gd name="T42" fmla="*/ 734 w 1103"/>
                <a:gd name="T43" fmla="*/ 80 h 1112"/>
                <a:gd name="T44" fmla="*/ 581 w 1103"/>
                <a:gd name="T45" fmla="*/ 115 h 1112"/>
                <a:gd name="T46" fmla="*/ 510 w 1103"/>
                <a:gd name="T47" fmla="*/ 4 h 1112"/>
                <a:gd name="T48" fmla="*/ 385 w 1103"/>
                <a:gd name="T49" fmla="*/ 77 h 1112"/>
                <a:gd name="T50" fmla="*/ 291 w 1103"/>
                <a:gd name="T51" fmla="*/ 202 h 1112"/>
                <a:gd name="T52" fmla="*/ 196 w 1103"/>
                <a:gd name="T53" fmla="*/ 145 h 1112"/>
                <a:gd name="T54" fmla="*/ 111 w 1103"/>
                <a:gd name="T55" fmla="*/ 225 h 1112"/>
                <a:gd name="T56" fmla="*/ 167 w 1103"/>
                <a:gd name="T57" fmla="*/ 344 h 1112"/>
                <a:gd name="T58" fmla="*/ 56 w 1103"/>
                <a:gd name="T59" fmla="*/ 455 h 1112"/>
                <a:gd name="T60" fmla="*/ 2 w 1103"/>
                <a:gd name="T61" fmla="*/ 507 h 1112"/>
                <a:gd name="T62" fmla="*/ 52 w 1103"/>
                <a:gd name="T63" fmla="*/ 643 h 1112"/>
                <a:gd name="T64" fmla="*/ 879 w 1103"/>
                <a:gd name="T65" fmla="*/ 507 h 1112"/>
                <a:gd name="T66" fmla="*/ 232 w 1103"/>
                <a:gd name="T67" fmla="*/ 609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03" h="1112">
                  <a:moveTo>
                    <a:pt x="52" y="643"/>
                  </a:moveTo>
                  <a:cubicBezTo>
                    <a:pt x="120" y="644"/>
                    <a:pt x="120" y="644"/>
                    <a:pt x="120" y="644"/>
                  </a:cubicBezTo>
                  <a:cubicBezTo>
                    <a:pt x="128" y="684"/>
                    <a:pt x="142" y="722"/>
                    <a:pt x="159" y="758"/>
                  </a:cubicBezTo>
                  <a:cubicBezTo>
                    <a:pt x="106" y="800"/>
                    <a:pt x="106" y="800"/>
                    <a:pt x="106" y="800"/>
                  </a:cubicBezTo>
                  <a:cubicBezTo>
                    <a:pt x="84" y="819"/>
                    <a:pt x="80" y="852"/>
                    <a:pt x="99" y="875"/>
                  </a:cubicBezTo>
                  <a:cubicBezTo>
                    <a:pt x="150" y="939"/>
                    <a:pt x="150" y="939"/>
                    <a:pt x="150" y="939"/>
                  </a:cubicBezTo>
                  <a:cubicBezTo>
                    <a:pt x="162" y="954"/>
                    <a:pt x="181" y="960"/>
                    <a:pt x="200" y="958"/>
                  </a:cubicBezTo>
                  <a:cubicBezTo>
                    <a:pt x="208" y="956"/>
                    <a:pt x="217" y="953"/>
                    <a:pt x="225" y="947"/>
                  </a:cubicBezTo>
                  <a:cubicBezTo>
                    <a:pt x="277" y="904"/>
                    <a:pt x="277" y="904"/>
                    <a:pt x="277" y="904"/>
                  </a:cubicBezTo>
                  <a:cubicBezTo>
                    <a:pt x="309" y="929"/>
                    <a:pt x="343" y="950"/>
                    <a:pt x="380" y="966"/>
                  </a:cubicBezTo>
                  <a:cubicBezTo>
                    <a:pt x="367" y="1032"/>
                    <a:pt x="367" y="1032"/>
                    <a:pt x="367" y="1032"/>
                  </a:cubicBezTo>
                  <a:cubicBezTo>
                    <a:pt x="361" y="1061"/>
                    <a:pt x="380" y="1089"/>
                    <a:pt x="409" y="1095"/>
                  </a:cubicBezTo>
                  <a:cubicBezTo>
                    <a:pt x="489" y="1110"/>
                    <a:pt x="489" y="1110"/>
                    <a:pt x="489" y="1110"/>
                  </a:cubicBezTo>
                  <a:cubicBezTo>
                    <a:pt x="496" y="1112"/>
                    <a:pt x="502" y="1112"/>
                    <a:pt x="508" y="1111"/>
                  </a:cubicBezTo>
                  <a:cubicBezTo>
                    <a:pt x="529" y="1107"/>
                    <a:pt x="547" y="1091"/>
                    <a:pt x="552" y="1068"/>
                  </a:cubicBezTo>
                  <a:cubicBezTo>
                    <a:pt x="565" y="1002"/>
                    <a:pt x="565" y="1002"/>
                    <a:pt x="565" y="1002"/>
                  </a:cubicBezTo>
                  <a:cubicBezTo>
                    <a:pt x="584" y="1001"/>
                    <a:pt x="604" y="1000"/>
                    <a:pt x="624" y="997"/>
                  </a:cubicBezTo>
                  <a:cubicBezTo>
                    <a:pt x="645" y="993"/>
                    <a:pt x="664" y="989"/>
                    <a:pt x="683" y="983"/>
                  </a:cubicBezTo>
                  <a:cubicBezTo>
                    <a:pt x="716" y="1043"/>
                    <a:pt x="716" y="1043"/>
                    <a:pt x="716" y="1043"/>
                  </a:cubicBezTo>
                  <a:cubicBezTo>
                    <a:pt x="727" y="1063"/>
                    <a:pt x="749" y="1073"/>
                    <a:pt x="771" y="1069"/>
                  </a:cubicBezTo>
                  <a:cubicBezTo>
                    <a:pt x="777" y="1068"/>
                    <a:pt x="782" y="1067"/>
                    <a:pt x="788" y="1063"/>
                  </a:cubicBezTo>
                  <a:cubicBezTo>
                    <a:pt x="860" y="1024"/>
                    <a:pt x="860" y="1024"/>
                    <a:pt x="860" y="1024"/>
                  </a:cubicBezTo>
                  <a:cubicBezTo>
                    <a:pt x="885" y="1010"/>
                    <a:pt x="895" y="977"/>
                    <a:pt x="881" y="952"/>
                  </a:cubicBezTo>
                  <a:cubicBezTo>
                    <a:pt x="848" y="892"/>
                    <a:pt x="848" y="892"/>
                    <a:pt x="848" y="892"/>
                  </a:cubicBezTo>
                  <a:cubicBezTo>
                    <a:pt x="878" y="866"/>
                    <a:pt x="904" y="835"/>
                    <a:pt x="926" y="802"/>
                  </a:cubicBezTo>
                  <a:cubicBezTo>
                    <a:pt x="990" y="826"/>
                    <a:pt x="990" y="826"/>
                    <a:pt x="990" y="826"/>
                  </a:cubicBezTo>
                  <a:cubicBezTo>
                    <a:pt x="999" y="830"/>
                    <a:pt x="1008" y="831"/>
                    <a:pt x="1017" y="829"/>
                  </a:cubicBezTo>
                  <a:cubicBezTo>
                    <a:pt x="1035" y="826"/>
                    <a:pt x="1051" y="814"/>
                    <a:pt x="1058" y="796"/>
                  </a:cubicBezTo>
                  <a:cubicBezTo>
                    <a:pt x="1088" y="719"/>
                    <a:pt x="1088" y="719"/>
                    <a:pt x="1088" y="719"/>
                  </a:cubicBezTo>
                  <a:cubicBezTo>
                    <a:pt x="1098" y="692"/>
                    <a:pt x="1085" y="661"/>
                    <a:pt x="1057" y="651"/>
                  </a:cubicBezTo>
                  <a:cubicBezTo>
                    <a:pt x="994" y="626"/>
                    <a:pt x="994" y="626"/>
                    <a:pt x="994" y="626"/>
                  </a:cubicBezTo>
                  <a:cubicBezTo>
                    <a:pt x="1000" y="588"/>
                    <a:pt x="1001" y="547"/>
                    <a:pt x="996" y="507"/>
                  </a:cubicBezTo>
                  <a:cubicBezTo>
                    <a:pt x="1061" y="485"/>
                    <a:pt x="1061" y="485"/>
                    <a:pt x="1061" y="485"/>
                  </a:cubicBezTo>
                  <a:cubicBezTo>
                    <a:pt x="1088" y="475"/>
                    <a:pt x="1103" y="445"/>
                    <a:pt x="1094" y="417"/>
                  </a:cubicBezTo>
                  <a:cubicBezTo>
                    <a:pt x="1067" y="340"/>
                    <a:pt x="1067" y="340"/>
                    <a:pt x="1067" y="340"/>
                  </a:cubicBezTo>
                  <a:cubicBezTo>
                    <a:pt x="1058" y="315"/>
                    <a:pt x="1034" y="300"/>
                    <a:pt x="1009" y="304"/>
                  </a:cubicBezTo>
                  <a:cubicBezTo>
                    <a:pt x="1006" y="305"/>
                    <a:pt x="1003" y="306"/>
                    <a:pt x="1000" y="307"/>
                  </a:cubicBezTo>
                  <a:cubicBezTo>
                    <a:pt x="935" y="329"/>
                    <a:pt x="935" y="329"/>
                    <a:pt x="935" y="329"/>
                  </a:cubicBezTo>
                  <a:cubicBezTo>
                    <a:pt x="914" y="294"/>
                    <a:pt x="889" y="263"/>
                    <a:pt x="860" y="235"/>
                  </a:cubicBezTo>
                  <a:cubicBezTo>
                    <a:pt x="895" y="177"/>
                    <a:pt x="895" y="177"/>
                    <a:pt x="895" y="177"/>
                  </a:cubicBezTo>
                  <a:cubicBezTo>
                    <a:pt x="910" y="152"/>
                    <a:pt x="902" y="120"/>
                    <a:pt x="877" y="104"/>
                  </a:cubicBezTo>
                  <a:cubicBezTo>
                    <a:pt x="807" y="62"/>
                    <a:pt x="807" y="62"/>
                    <a:pt x="807" y="62"/>
                  </a:cubicBezTo>
                  <a:cubicBezTo>
                    <a:pt x="796" y="55"/>
                    <a:pt x="783" y="53"/>
                    <a:pt x="771" y="55"/>
                  </a:cubicBezTo>
                  <a:cubicBezTo>
                    <a:pt x="756" y="58"/>
                    <a:pt x="742" y="66"/>
                    <a:pt x="734" y="80"/>
                  </a:cubicBezTo>
                  <a:cubicBezTo>
                    <a:pt x="699" y="138"/>
                    <a:pt x="699" y="138"/>
                    <a:pt x="699" y="138"/>
                  </a:cubicBezTo>
                  <a:cubicBezTo>
                    <a:pt x="661" y="126"/>
                    <a:pt x="622" y="118"/>
                    <a:pt x="581" y="115"/>
                  </a:cubicBezTo>
                  <a:cubicBezTo>
                    <a:pt x="571" y="48"/>
                    <a:pt x="571" y="48"/>
                    <a:pt x="571" y="48"/>
                  </a:cubicBezTo>
                  <a:cubicBezTo>
                    <a:pt x="566" y="19"/>
                    <a:pt x="539" y="0"/>
                    <a:pt x="510" y="4"/>
                  </a:cubicBezTo>
                  <a:cubicBezTo>
                    <a:pt x="429" y="17"/>
                    <a:pt x="429" y="17"/>
                    <a:pt x="429" y="17"/>
                  </a:cubicBezTo>
                  <a:cubicBezTo>
                    <a:pt x="400" y="21"/>
                    <a:pt x="380" y="48"/>
                    <a:pt x="385" y="77"/>
                  </a:cubicBezTo>
                  <a:cubicBezTo>
                    <a:pt x="395" y="144"/>
                    <a:pt x="395" y="144"/>
                    <a:pt x="395" y="144"/>
                  </a:cubicBezTo>
                  <a:cubicBezTo>
                    <a:pt x="358" y="159"/>
                    <a:pt x="322" y="179"/>
                    <a:pt x="291" y="202"/>
                  </a:cubicBezTo>
                  <a:cubicBezTo>
                    <a:pt x="239" y="158"/>
                    <a:pt x="239" y="158"/>
                    <a:pt x="239" y="158"/>
                  </a:cubicBezTo>
                  <a:cubicBezTo>
                    <a:pt x="227" y="147"/>
                    <a:pt x="211" y="143"/>
                    <a:pt x="196" y="145"/>
                  </a:cubicBezTo>
                  <a:cubicBezTo>
                    <a:pt x="184" y="147"/>
                    <a:pt x="173" y="153"/>
                    <a:pt x="165" y="163"/>
                  </a:cubicBezTo>
                  <a:cubicBezTo>
                    <a:pt x="111" y="225"/>
                    <a:pt x="111" y="225"/>
                    <a:pt x="111" y="225"/>
                  </a:cubicBezTo>
                  <a:cubicBezTo>
                    <a:pt x="91" y="247"/>
                    <a:pt x="94" y="280"/>
                    <a:pt x="116" y="300"/>
                  </a:cubicBezTo>
                  <a:cubicBezTo>
                    <a:pt x="167" y="344"/>
                    <a:pt x="167" y="344"/>
                    <a:pt x="167" y="344"/>
                  </a:cubicBezTo>
                  <a:cubicBezTo>
                    <a:pt x="148" y="379"/>
                    <a:pt x="133" y="417"/>
                    <a:pt x="124" y="456"/>
                  </a:cubicBezTo>
                  <a:cubicBezTo>
                    <a:pt x="56" y="455"/>
                    <a:pt x="56" y="455"/>
                    <a:pt x="56" y="455"/>
                  </a:cubicBezTo>
                  <a:cubicBezTo>
                    <a:pt x="53" y="455"/>
                    <a:pt x="50" y="455"/>
                    <a:pt x="47" y="455"/>
                  </a:cubicBezTo>
                  <a:cubicBezTo>
                    <a:pt x="22" y="459"/>
                    <a:pt x="2" y="481"/>
                    <a:pt x="2" y="507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18"/>
                    <a:pt x="23" y="642"/>
                    <a:pt x="52" y="643"/>
                  </a:cubicBezTo>
                  <a:close/>
                  <a:moveTo>
                    <a:pt x="505" y="235"/>
                  </a:moveTo>
                  <a:cubicBezTo>
                    <a:pt x="683" y="207"/>
                    <a:pt x="851" y="329"/>
                    <a:pt x="879" y="507"/>
                  </a:cubicBezTo>
                  <a:cubicBezTo>
                    <a:pt x="907" y="686"/>
                    <a:pt x="785" y="854"/>
                    <a:pt x="606" y="882"/>
                  </a:cubicBezTo>
                  <a:cubicBezTo>
                    <a:pt x="428" y="910"/>
                    <a:pt x="260" y="787"/>
                    <a:pt x="232" y="609"/>
                  </a:cubicBezTo>
                  <a:cubicBezTo>
                    <a:pt x="204" y="431"/>
                    <a:pt x="327" y="263"/>
                    <a:pt x="505" y="2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p>
              <a:endParaRPr lang="en-US" sz="3200"/>
            </a:p>
          </p:txBody>
        </p:sp>
      </p:grpSp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1127760" y="1845522"/>
            <a:ext cx="9606280" cy="1528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性质</a:t>
            </a:r>
            <a:r>
              <a:rPr kumimoji="1" lang="en-US" altLang="zh-CN" sz="266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2</a:t>
            </a:r>
            <a:r>
              <a:rPr kumimoji="1" lang="en-US" altLang="zh-CN" sz="2665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 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非空二叉树上第</a:t>
            </a:r>
            <a:r>
              <a:rPr kumimoji="1" lang="en-US" altLang="zh-CN" sz="2665" i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层上至多有</a:t>
            </a:r>
            <a:r>
              <a:rPr kumimoji="1" lang="en-US" altLang="zh-CN" sz="2665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kumimoji="1" lang="en-US" altLang="zh-CN" sz="2665" i="1" baseline="300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en-US" altLang="zh-CN" sz="2665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个结点（</a:t>
            </a:r>
            <a:r>
              <a:rPr kumimoji="1" lang="en-US" altLang="zh-CN" sz="2665" i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en-US" altLang="zh-CN" sz="2665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≥1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）。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由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树的性质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可推出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68" y="3728720"/>
            <a:ext cx="9607973" cy="1528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性质</a:t>
            </a:r>
            <a:r>
              <a:rPr kumimoji="1" lang="en-US" altLang="zh-CN" sz="2665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3 </a:t>
            </a:r>
            <a:r>
              <a:rPr kumimoji="1" lang="en-US" altLang="zh-CN" sz="2665" dirty="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高度为</a:t>
            </a:r>
            <a:r>
              <a:rPr kumimoji="1" lang="en-US" altLang="zh-CN" sz="2665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h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的二叉树至多有</a:t>
            </a:r>
            <a:r>
              <a:rPr kumimoji="1" lang="en-US" altLang="zh-CN" sz="2665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kumimoji="1" lang="en-US" altLang="zh-CN" sz="2665" i="1" baseline="3000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h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个结点（</a:t>
            </a:r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h</a:t>
            </a:r>
            <a:r>
              <a:rPr kumimoji="1" lang="en-US" altLang="zh-CN" sz="2665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≥1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）。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由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树的性质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3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可推出。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7.2.2   二叉树性质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7.2.2   二叉树性质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5" name="TextBox 13"/>
          <p:cNvSpPr txBox="1"/>
          <p:nvPr/>
        </p:nvSpPr>
        <p:spPr>
          <a:xfrm>
            <a:off x="1271270" y="2404110"/>
            <a:ext cx="5054600" cy="3987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just">
              <a:spcBef>
                <a:spcPts val="0"/>
              </a:spcBef>
            </a:pP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①  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z="2000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=0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或者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z="2000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=1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。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z="2000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可由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的奇偶性确定：</a:t>
            </a:r>
            <a:endParaRPr kumimoji="1" lang="zh-CN" altLang="en-US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2055495" y="5043170"/>
            <a:ext cx="7837170" cy="3987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just">
              <a:spcBef>
                <a:spcPct val="50000"/>
              </a:spcBef>
            </a:pPr>
            <a:r>
              <a:rPr kumimoji="1" lang="zh-CN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②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若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≤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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/2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，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则编号为</a:t>
            </a:r>
            <a:r>
              <a:rPr kumimoji="1"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的结点为分支结点，否则为叶结点。   </a:t>
            </a:r>
            <a:endParaRPr kumimoji="1" lang="zh-CN" altLang="en-US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9" name="组合 27"/>
          <p:cNvGrpSpPr/>
          <p:nvPr/>
        </p:nvGrpSpPr>
        <p:grpSpPr>
          <a:xfrm>
            <a:off x="3361718" y="3214455"/>
            <a:ext cx="1503008" cy="1005752"/>
            <a:chOff x="925852" y="1711678"/>
            <a:chExt cx="1503008" cy="1005752"/>
          </a:xfrm>
        </p:grpSpPr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1500166" y="1711678"/>
              <a:ext cx="360000" cy="36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2000" i="1">
                <a:solidFill>
                  <a:srgbClr val="3333FF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925852" y="2354620"/>
              <a:ext cx="360000" cy="36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2000" i="1">
                <a:solidFill>
                  <a:srgbClr val="3333FF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2068860" y="2357430"/>
              <a:ext cx="360000" cy="36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2000" i="1">
                <a:solidFill>
                  <a:srgbClr val="3333FF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cxnSp>
          <p:nvCxnSpPr>
            <p:cNvPr id="13" name="直接连接符 12"/>
            <p:cNvCxnSpPr>
              <a:stCxn id="10" idx="3"/>
              <a:endCxn id="11" idx="7"/>
            </p:cNvCxnSpPr>
            <p:nvPr/>
          </p:nvCxnSpPr>
          <p:spPr>
            <a:xfrm rot="5400000">
              <a:off x="1198817" y="2053271"/>
              <a:ext cx="388384" cy="319756"/>
            </a:xfrm>
            <a:prstGeom prst="line">
              <a:avLst/>
            </a:prstGeom>
            <a:ln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" name="直接连接符 15"/>
            <p:cNvCxnSpPr>
              <a:stCxn id="10" idx="5"/>
              <a:endCxn id="12" idx="1"/>
            </p:cNvCxnSpPr>
            <p:nvPr/>
          </p:nvCxnSpPr>
          <p:spPr>
            <a:xfrm rot="16200000" flipH="1">
              <a:off x="1768916" y="2057486"/>
              <a:ext cx="391194" cy="314136"/>
            </a:xfrm>
            <a:prstGeom prst="line">
              <a:avLst/>
            </a:prstGeom>
            <a:ln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17" name="组合 38"/>
          <p:cNvGrpSpPr/>
          <p:nvPr/>
        </p:nvGrpSpPr>
        <p:grpSpPr>
          <a:xfrm>
            <a:off x="6380830" y="2791447"/>
            <a:ext cx="1984358" cy="1708495"/>
            <a:chOff x="3373460" y="1714488"/>
            <a:chExt cx="1984358" cy="1708495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4429124" y="1714488"/>
              <a:ext cx="360000" cy="36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2000" i="1">
                <a:solidFill>
                  <a:srgbClr val="3333FF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3854810" y="2357430"/>
              <a:ext cx="360000" cy="36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2000" i="1">
                <a:solidFill>
                  <a:srgbClr val="3333FF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4997818" y="2360240"/>
              <a:ext cx="360000" cy="36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2000" i="1">
                <a:solidFill>
                  <a:srgbClr val="3333FF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cxnSp>
          <p:nvCxnSpPr>
            <p:cNvPr id="26" name="直接连接符 25"/>
            <p:cNvCxnSpPr>
              <a:stCxn id="19" idx="3"/>
              <a:endCxn id="20" idx="7"/>
            </p:cNvCxnSpPr>
            <p:nvPr/>
          </p:nvCxnSpPr>
          <p:spPr>
            <a:xfrm rot="5400000">
              <a:off x="4127775" y="2056081"/>
              <a:ext cx="388384" cy="319756"/>
            </a:xfrm>
            <a:prstGeom prst="line">
              <a:avLst/>
            </a:prstGeom>
            <a:ln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8" name="直接连接符 27"/>
            <p:cNvCxnSpPr>
              <a:stCxn id="19" idx="5"/>
              <a:endCxn id="24" idx="1"/>
            </p:cNvCxnSpPr>
            <p:nvPr/>
          </p:nvCxnSpPr>
          <p:spPr>
            <a:xfrm rot="16200000" flipH="1">
              <a:off x="4697874" y="2060296"/>
              <a:ext cx="391194" cy="314136"/>
            </a:xfrm>
            <a:prstGeom prst="line">
              <a:avLst/>
            </a:prstGeom>
            <a:ln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3373460" y="3062983"/>
              <a:ext cx="360000" cy="36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2000" i="1">
                <a:solidFill>
                  <a:srgbClr val="3333FF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cxnSp>
          <p:nvCxnSpPr>
            <p:cNvPr id="37" name="直接连接符 36"/>
            <p:cNvCxnSpPr>
              <a:stCxn id="20" idx="3"/>
              <a:endCxn id="29" idx="7"/>
            </p:cNvCxnSpPr>
            <p:nvPr/>
          </p:nvCxnSpPr>
          <p:spPr>
            <a:xfrm rot="5400000">
              <a:off x="3568638" y="2776810"/>
              <a:ext cx="450995" cy="226792"/>
            </a:xfrm>
            <a:prstGeom prst="line">
              <a:avLst/>
            </a:prstGeom>
            <a:ln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38" name="TextBox 39"/>
          <p:cNvSpPr txBox="1"/>
          <p:nvPr/>
        </p:nvSpPr>
        <p:spPr>
          <a:xfrm>
            <a:off x="3007338" y="4505959"/>
            <a:ext cx="2500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为奇数 </a:t>
            </a:r>
            <a:r>
              <a:rPr kumimoji="1"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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 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z="1800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=0</a:t>
            </a:r>
            <a:endParaRPr kumimoji="1"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  <p:sp>
        <p:nvSpPr>
          <p:cNvPr id="39" name="TextBox 40"/>
          <p:cNvSpPr txBox="1"/>
          <p:nvPr/>
        </p:nvSpPr>
        <p:spPr>
          <a:xfrm>
            <a:off x="6380799" y="4507230"/>
            <a:ext cx="2500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为偶数 </a:t>
            </a:r>
            <a:r>
              <a:rPr kumimoji="1"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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 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z="1800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=1</a:t>
            </a:r>
            <a:endParaRPr kumimoji="1"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  <p:sp>
        <p:nvSpPr>
          <p:cNvPr id="50" name="TextBox 41"/>
          <p:cNvSpPr txBox="1"/>
          <p:nvPr/>
        </p:nvSpPr>
        <p:spPr>
          <a:xfrm>
            <a:off x="4150346" y="3055174"/>
            <a:ext cx="428628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1</a:t>
            </a:r>
            <a:endParaRPr lang="en-US" altLang="zh-CN" sz="16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1" name="TextBox 42"/>
          <p:cNvSpPr txBox="1"/>
          <p:nvPr/>
        </p:nvSpPr>
        <p:spPr>
          <a:xfrm>
            <a:off x="3007338" y="3720141"/>
            <a:ext cx="428628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2</a:t>
            </a:r>
            <a:endParaRPr lang="en-US" altLang="zh-CN" sz="16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4721850" y="3626678"/>
            <a:ext cx="428628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3</a:t>
            </a:r>
            <a:endParaRPr lang="en-US" altLang="zh-CN" sz="16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3" name="TextBox 44"/>
          <p:cNvSpPr txBox="1"/>
          <p:nvPr/>
        </p:nvSpPr>
        <p:spPr>
          <a:xfrm>
            <a:off x="7722246" y="2577133"/>
            <a:ext cx="428628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1</a:t>
            </a:r>
            <a:endParaRPr lang="en-US" altLang="zh-CN" sz="16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4" name="TextBox 45"/>
          <p:cNvSpPr txBox="1"/>
          <p:nvPr/>
        </p:nvSpPr>
        <p:spPr>
          <a:xfrm>
            <a:off x="6579238" y="3242100"/>
            <a:ext cx="428628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2</a:t>
            </a:r>
            <a:endParaRPr lang="en-US" altLang="zh-CN" sz="16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5" name="TextBox 46"/>
          <p:cNvSpPr txBox="1"/>
          <p:nvPr/>
        </p:nvSpPr>
        <p:spPr>
          <a:xfrm>
            <a:off x="8222312" y="3148637"/>
            <a:ext cx="428628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3</a:t>
            </a:r>
            <a:endParaRPr lang="en-US" altLang="zh-CN" sz="16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6" name="TextBox 47"/>
          <p:cNvSpPr txBox="1"/>
          <p:nvPr/>
        </p:nvSpPr>
        <p:spPr>
          <a:xfrm>
            <a:off x="6079172" y="4005893"/>
            <a:ext cx="428628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6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4</a:t>
            </a:r>
            <a:endParaRPr lang="en-US" altLang="zh-CN" sz="16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7" name="TextBox 48"/>
          <p:cNvSpPr txBox="1"/>
          <p:nvPr/>
        </p:nvSpPr>
        <p:spPr>
          <a:xfrm>
            <a:off x="2045970" y="5554980"/>
            <a:ext cx="8300720" cy="104648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en-US" altLang="zh-CN" sz="1800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=3 </a:t>
            </a:r>
            <a:r>
              <a:rPr kumimoji="1"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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 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</a:t>
            </a:r>
            <a:r>
              <a:rPr kumimoji="1" lang="en-US" altLang="zh-CN" sz="1800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/2=1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，编号为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的是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分支结点；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编号为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、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3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的是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叶结点</a:t>
            </a:r>
            <a:endParaRPr kumimoji="1" lang="en-US" altLang="zh-CN" sz="1800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lang="en-US" altLang="zh-CN" sz="1800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=4 </a:t>
            </a:r>
            <a:r>
              <a:rPr kumimoji="1"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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 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</a:t>
            </a:r>
            <a:r>
              <a:rPr kumimoji="1" lang="en-US" altLang="zh-CN" sz="1800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/2=2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，编号为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、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的是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分支结点；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编号为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3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、</a:t>
            </a:r>
            <a:r>
              <a:rPr kumimoji="1" lang="en-US" altLang="zh-CN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4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的是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叶结点</a:t>
            </a:r>
            <a:endParaRPr kumimoji="1" lang="zh-CN" altLang="en-US" sz="1800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187450" y="1989455"/>
            <a:ext cx="3978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50000"/>
              </a:spcBef>
            </a:pPr>
            <a:r>
              <a:rPr kumimoji="1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完全二叉树性质（含n为结点）： </a:t>
            </a:r>
            <a:endParaRPr kumimoji="1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1186787" y="1413493"/>
            <a:ext cx="7929618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性质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4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：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8" grpId="0"/>
      <p:bldP spid="3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7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7.2.2   二叉树性质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1186787" y="1413493"/>
            <a:ext cx="7929618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性质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4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：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9" name="组合 19"/>
          <p:cNvGrpSpPr/>
          <p:nvPr/>
        </p:nvGrpSpPr>
        <p:grpSpPr>
          <a:xfrm>
            <a:off x="2881611" y="4197547"/>
            <a:ext cx="2857520" cy="2166435"/>
            <a:chOff x="2500298" y="4000504"/>
            <a:chExt cx="2857520" cy="2166435"/>
          </a:xfrm>
        </p:grpSpPr>
        <p:sp>
          <p:nvSpPr>
            <p:cNvPr id="16" name="椭圆 15"/>
            <p:cNvSpPr/>
            <p:nvPr/>
          </p:nvSpPr>
          <p:spPr>
            <a:xfrm>
              <a:off x="3357554" y="4000504"/>
              <a:ext cx="857256" cy="52336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r>
                <a:rPr lang="en-US" altLang="zh-CN" sz="18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/2</a:t>
              </a:r>
              <a:endParaRPr lang="en-US" altLang="zh-CN" sz="1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428992" y="4857760"/>
              <a:ext cx="714380" cy="52336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i</a:t>
              </a:r>
              <a:endParaRPr lang="en-US" altLang="zh-CN" sz="1800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00298" y="5643578"/>
              <a:ext cx="714380" cy="52336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2i</a:t>
              </a:r>
              <a:endParaRPr lang="en-US" altLang="zh-CN" sz="1800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357686" y="5643578"/>
              <a:ext cx="1000132" cy="52336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2i+1</a:t>
              </a:r>
              <a:endParaRPr lang="en-US" altLang="zh-CN" sz="1800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34" name="直接连接符 33"/>
            <p:cNvCxnSpPr>
              <a:stCxn id="16" idx="4"/>
              <a:endCxn id="18" idx="0"/>
            </p:cNvCxnSpPr>
            <p:nvPr/>
          </p:nvCxnSpPr>
          <p:spPr>
            <a:xfrm rot="5400000">
              <a:off x="3619235" y="4690812"/>
              <a:ext cx="333895" cy="1588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18" idx="3"/>
              <a:endCxn id="32" idx="7"/>
            </p:cNvCxnSpPr>
            <p:nvPr/>
          </p:nvCxnSpPr>
          <p:spPr>
            <a:xfrm rot="5400000">
              <a:off x="3113963" y="5300573"/>
              <a:ext cx="415745" cy="423552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18" idx="5"/>
              <a:endCxn id="33" idx="1"/>
            </p:cNvCxnSpPr>
            <p:nvPr/>
          </p:nvCxnSpPr>
          <p:spPr>
            <a:xfrm rot="16200000" flipH="1">
              <a:off x="4063580" y="5279649"/>
              <a:ext cx="415745" cy="465399"/>
            </a:xfrm>
            <a:prstGeom prst="straightConnector1">
              <a:avLst/>
            </a:prstGeom>
            <a:ln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7" name="TextBox 13"/>
          <p:cNvSpPr txBox="1"/>
          <p:nvPr/>
        </p:nvSpPr>
        <p:spPr>
          <a:xfrm>
            <a:off x="2057400" y="2499360"/>
            <a:ext cx="8114665" cy="13544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08000" tIns="108000" bIns="108000" rtlCol="0">
            <a:spAutoFit/>
          </a:bodyPr>
          <a:p>
            <a:pPr algn="just">
              <a:lnSpc>
                <a:spcPts val="2600"/>
              </a:lnSpc>
              <a:spcBef>
                <a:spcPct val="50000"/>
              </a:spcBef>
            </a:pP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③ 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除树根结点外，若一个结点的编号为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，则它的双亲结点的编号为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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i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/2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。</a:t>
            </a:r>
            <a:endParaRPr kumimoji="1"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  <a:p>
            <a:pPr algn="just">
              <a:lnSpc>
                <a:spcPts val="2600"/>
              </a:lnSpc>
              <a:spcBef>
                <a:spcPct val="50000"/>
              </a:spcBef>
            </a:pP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④ 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若编号为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的结点有左孩子结点，则左孩子结点的编号为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；若编号为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的结点有右孩子结点，则右孩子结点的编号为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+1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      </a:t>
            </a:r>
            <a:endParaRPr kumimoji="1" lang="zh-CN" alt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38" name="组合 31"/>
          <p:cNvGrpSpPr/>
          <p:nvPr/>
        </p:nvGrpSpPr>
        <p:grpSpPr>
          <a:xfrm>
            <a:off x="6167759" y="4221476"/>
            <a:ext cx="2857520" cy="1928826"/>
            <a:chOff x="5214942" y="2857496"/>
            <a:chExt cx="2857520" cy="1928826"/>
          </a:xfrm>
        </p:grpSpPr>
        <p:grpSp>
          <p:nvGrpSpPr>
            <p:cNvPr id="39" name="组合 17"/>
            <p:cNvGrpSpPr/>
            <p:nvPr/>
          </p:nvGrpSpPr>
          <p:grpSpPr>
            <a:xfrm>
              <a:off x="6016666" y="3077827"/>
              <a:ext cx="1984358" cy="1708495"/>
              <a:chOff x="3373460" y="1714488"/>
              <a:chExt cx="1984358" cy="1708495"/>
            </a:xfrm>
          </p:grpSpPr>
          <p:sp>
            <p:nvSpPr>
              <p:cNvPr id="40" name="Oval 4"/>
              <p:cNvSpPr>
                <a:spLocks noChangeArrowheads="1"/>
              </p:cNvSpPr>
              <p:nvPr/>
            </p:nvSpPr>
            <p:spPr bwMode="auto">
              <a:xfrm>
                <a:off x="4429124" y="1714488"/>
                <a:ext cx="360000" cy="360000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en-US" altLang="zh-CN" sz="2000" i="1">
                  <a:solidFill>
                    <a:srgbClr val="3333FF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1" name="Oval 4"/>
              <p:cNvSpPr>
                <a:spLocks noChangeArrowheads="1"/>
              </p:cNvSpPr>
              <p:nvPr/>
            </p:nvSpPr>
            <p:spPr bwMode="auto">
              <a:xfrm>
                <a:off x="3854810" y="2357430"/>
                <a:ext cx="360000" cy="360000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en-US" altLang="zh-CN" sz="2000" i="1">
                  <a:solidFill>
                    <a:srgbClr val="3333FF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2" name="Oval 4"/>
              <p:cNvSpPr>
                <a:spLocks noChangeArrowheads="1"/>
              </p:cNvSpPr>
              <p:nvPr/>
            </p:nvSpPr>
            <p:spPr bwMode="auto">
              <a:xfrm>
                <a:off x="4997818" y="2360240"/>
                <a:ext cx="360000" cy="360000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en-US" altLang="zh-CN" sz="2000" i="1">
                  <a:solidFill>
                    <a:srgbClr val="3333FF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cxnSp>
            <p:nvCxnSpPr>
              <p:cNvPr id="43" name="直接连接符 42"/>
              <p:cNvCxnSpPr>
                <a:stCxn id="40" idx="3"/>
                <a:endCxn id="41" idx="7"/>
              </p:cNvCxnSpPr>
              <p:nvPr/>
            </p:nvCxnSpPr>
            <p:spPr>
              <a:xfrm rot="5400000">
                <a:off x="4127775" y="2056081"/>
                <a:ext cx="388384" cy="319756"/>
              </a:xfrm>
              <a:prstGeom prst="line">
                <a:avLst/>
              </a:prstGeom>
              <a:ln>
                <a:tailEnd type="non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40" idx="5"/>
                <a:endCxn id="42" idx="1"/>
              </p:cNvCxnSpPr>
              <p:nvPr/>
            </p:nvCxnSpPr>
            <p:spPr>
              <a:xfrm rot="16200000" flipH="1">
                <a:off x="4697874" y="2060296"/>
                <a:ext cx="391194" cy="314136"/>
              </a:xfrm>
              <a:prstGeom prst="line">
                <a:avLst/>
              </a:prstGeom>
              <a:ln>
                <a:tailEnd type="non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5" name="Oval 4"/>
              <p:cNvSpPr>
                <a:spLocks noChangeArrowheads="1"/>
              </p:cNvSpPr>
              <p:nvPr/>
            </p:nvSpPr>
            <p:spPr bwMode="auto">
              <a:xfrm>
                <a:off x="3373460" y="3062983"/>
                <a:ext cx="360000" cy="360000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en-US" altLang="zh-CN" sz="2000" i="1">
                  <a:solidFill>
                    <a:srgbClr val="3333FF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cxnSp>
            <p:nvCxnSpPr>
              <p:cNvPr id="46" name="直接连接符 45"/>
              <p:cNvCxnSpPr>
                <a:stCxn id="41" idx="3"/>
                <a:endCxn id="45" idx="7"/>
              </p:cNvCxnSpPr>
              <p:nvPr/>
            </p:nvCxnSpPr>
            <p:spPr>
              <a:xfrm rot="5400000">
                <a:off x="3568638" y="2776810"/>
                <a:ext cx="450995" cy="226792"/>
              </a:xfrm>
              <a:prstGeom prst="line">
                <a:avLst/>
              </a:prstGeom>
              <a:ln>
                <a:tailEnd type="none" w="med" len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26"/>
            <p:cNvSpPr txBox="1"/>
            <p:nvPr/>
          </p:nvSpPr>
          <p:spPr>
            <a:xfrm>
              <a:off x="7458562" y="2863513"/>
              <a:ext cx="28575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/>
              <a:r>
                <a:rPr lang="en-US" altLang="zh-CN" sz="160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1</a:t>
              </a:r>
              <a:endParaRPr lang="zh-CN" altLang="en-US" sz="160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8" name="TextBox 27"/>
            <p:cNvSpPr txBox="1"/>
            <p:nvPr/>
          </p:nvSpPr>
          <p:spPr>
            <a:xfrm>
              <a:off x="6409292" y="3528480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/>
              <a:r>
                <a:rPr lang="en-US" altLang="zh-CN" sz="160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2</a:t>
              </a:r>
              <a:endParaRPr lang="zh-CN" altLang="en-US" sz="160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9" name="TextBox 28"/>
            <p:cNvSpPr txBox="1"/>
            <p:nvPr/>
          </p:nvSpPr>
          <p:spPr>
            <a:xfrm>
              <a:off x="7858148" y="3435017"/>
              <a:ext cx="21431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/>
              <a:r>
                <a:rPr lang="en-US" altLang="zh-CN" sz="160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3</a:t>
              </a:r>
              <a:endParaRPr lang="zh-CN" altLang="en-US" sz="160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5929322" y="4292273"/>
              <a:ext cx="28575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/>
              <a:r>
                <a:rPr lang="en-US" altLang="zh-CN" sz="160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4</a:t>
              </a:r>
              <a:endParaRPr lang="zh-CN" altLang="en-US" sz="160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1" name="TextBox 30"/>
            <p:cNvSpPr txBox="1"/>
            <p:nvPr/>
          </p:nvSpPr>
          <p:spPr>
            <a:xfrm>
              <a:off x="5214942" y="2857496"/>
              <a:ext cx="85725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例如：</a:t>
              </a:r>
              <a:endPara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2426970" y="1918335"/>
            <a:ext cx="3978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50000"/>
              </a:spcBef>
            </a:pPr>
            <a:r>
              <a:rPr kumimoji="1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完全二叉树性质（含n为结点）： </a:t>
            </a:r>
            <a:endParaRPr kumimoji="1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 descr="羊皮纸"/>
          <p:cNvSpPr txBox="1">
            <a:spLocks noChangeArrowheads="1"/>
          </p:cNvSpPr>
          <p:nvPr/>
        </p:nvSpPr>
        <p:spPr bwMode="auto">
          <a:xfrm>
            <a:off x="1586653" y="2341457"/>
            <a:ext cx="8942493" cy="25025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44000" bIns="144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　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对于</a:t>
            </a:r>
            <a:r>
              <a:rPr kumimoji="1"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完全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二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叉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树：</a:t>
            </a:r>
            <a:endParaRPr lang="zh-CN" altLang="pt-BR" i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   由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的奇偶性确定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（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为奇数  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=0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，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n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为偶数  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=1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）</a:t>
            </a:r>
            <a:endParaRPr kumimoji="1"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   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0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+1</a:t>
            </a:r>
            <a:endParaRPr kumimoji="1"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   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0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+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+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=2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+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+1  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=(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-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-1)/2    </a:t>
            </a:r>
            <a:endParaRPr kumimoji="1"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927114" y="1629572"/>
            <a:ext cx="5905541" cy="501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6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求</a:t>
            </a:r>
            <a:r>
              <a:rPr lang="zh-CN" altLang="en-US" sz="2665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解完全二叉树结点个数方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法归纳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6" name="Text Box 4" descr="羊皮纸"/>
          <p:cNvSpPr txBox="1">
            <a:spLocks noChangeArrowheads="1"/>
          </p:cNvSpPr>
          <p:nvPr/>
        </p:nvSpPr>
        <p:spPr bwMode="auto">
          <a:xfrm>
            <a:off x="1455420" y="5782310"/>
            <a:ext cx="9075420" cy="8407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44000" bIns="14400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　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 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h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=log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(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+1)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或者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log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+1</a:t>
            </a:r>
            <a:endParaRPr kumimoji="1"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900" y="5252720"/>
            <a:ext cx="90263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当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确定时，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0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、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1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、</a:t>
            </a:r>
            <a:r>
              <a:rPr kumimoji="1" lang="en-US" altLang="zh-CN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kumimoji="1" lang="en-US" altLang="zh-CN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kumimoji="1"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都是确定的，其树形也可以确定！</a:t>
            </a:r>
            <a:endParaRPr kumimoji="1" lang="zh-CN" altLang="en-US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5808975" y="4868335"/>
            <a:ext cx="285752" cy="47625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9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7.2.2   二叉树性质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  <p:bldP spid="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6913" y="1765935"/>
            <a:ext cx="10528300" cy="139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1200"/>
              </a:spcBef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已知一棵完全二叉树的第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6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层（设根为第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层）有</a:t>
            </a: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8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个叶子结点，则该完全二叉树的结点个数最多是（   ）。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  <a:spcBef>
                <a:spcPts val="1200"/>
              </a:spcBef>
            </a:pPr>
            <a:r>
              <a:rPr 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A. 39	 B. 52		C. 111	    D. 119</a:t>
            </a:r>
            <a:endParaRPr lang="en-US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52433" y="3136889"/>
            <a:ext cx="6953299" cy="460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2009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年全国计算机专业硕士学位研究生考试题目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667" y="3809153"/>
            <a:ext cx="11004127" cy="270700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完全二叉树的叶子结点只能在最下两层，对于本题，结点最多的情况是第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6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层为倒数第二层，即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～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6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层构成一个满二叉树，其结点总数为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baseline="30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6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-1=63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其中第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6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层有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baseline="300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5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=32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个结点，含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8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个叶子结点，则另外有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32-8=24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个非叶子结点，它们中每个结点有两个孩子结点（均为第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7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层的叶子结点），计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48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个叶子结点。这样最多的结点个数</a:t>
            </a:r>
            <a:r>
              <a:rPr 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=63+48=111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答案为</a:t>
            </a:r>
            <a:r>
              <a:rPr 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8693" y="1511935"/>
            <a:ext cx="1048173" cy="978747"/>
            <a:chOff x="214282" y="142852"/>
            <a:chExt cx="1000100" cy="1071569"/>
          </a:xfrm>
        </p:grpSpPr>
        <p:sp>
          <p:nvSpPr>
            <p:cNvPr id="14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6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602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135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示例</a:t>
              </a:r>
              <a:endParaRPr lang="zh-CN" altLang="en-US" sz="2135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7.2.2   二叉树性质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49170" y="2084070"/>
            <a:ext cx="8894445" cy="13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一棵完全二叉树中有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8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个叶子结点，则高度至多是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  ）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A.3  	   B.4		C.5	D.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不确定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1070" y="3595150"/>
            <a:ext cx="9715568" cy="267208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bIns="144000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该完全二叉树，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=8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-1=7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，则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=15+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完全二叉树中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=0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或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=1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，则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=1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时结点个数最多，此时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=16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最大高度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h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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log</a:t>
            </a:r>
            <a:r>
              <a:rPr lang="en-US" altLang="zh-CN" sz="2665" baseline="-25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+1)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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=5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ts val="28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答案为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66707" y="1800013"/>
            <a:ext cx="1048173" cy="978747"/>
            <a:chOff x="214282" y="142852"/>
            <a:chExt cx="1000100" cy="1071569"/>
          </a:xfrm>
        </p:grpSpPr>
        <p:sp>
          <p:nvSpPr>
            <p:cNvPr id="14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6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602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135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示例</a:t>
              </a:r>
              <a:endParaRPr lang="zh-CN" altLang="en-US" sz="2135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7.2.2   二叉树性质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1343028" y="155659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、森林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、树转换为二叉树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4929845" y="2453627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A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4137682" y="31727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B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4929845" y="31727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C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5717245" y="31727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D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8" name="Freeform 8"/>
          <p:cNvSpPr/>
          <p:nvPr/>
        </p:nvSpPr>
        <p:spPr bwMode="auto">
          <a:xfrm>
            <a:off x="4467882" y="2742552"/>
            <a:ext cx="488950" cy="463550"/>
          </a:xfrm>
          <a:custGeom>
            <a:avLst/>
            <a:gdLst/>
            <a:ahLst/>
            <a:cxnLst>
              <a:cxn ang="0">
                <a:pos x="308" y="0"/>
              </a:cxn>
              <a:cxn ang="0">
                <a:pos x="0" y="292"/>
              </a:cxn>
            </a:cxnLst>
            <a:rect l="0" t="0" r="r" b="b"/>
            <a:pathLst>
              <a:path w="308" h="292">
                <a:moveTo>
                  <a:pt x="308" y="0"/>
                </a:moveTo>
                <a:lnTo>
                  <a:pt x="0" y="292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9" name="Oval 12"/>
          <p:cNvSpPr>
            <a:spLocks noChangeArrowheads="1"/>
          </p:cNvSpPr>
          <p:nvPr/>
        </p:nvSpPr>
        <p:spPr bwMode="auto">
          <a:xfrm>
            <a:off x="4137682" y="393635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E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0" name="Oval 13"/>
          <p:cNvSpPr>
            <a:spLocks noChangeArrowheads="1"/>
          </p:cNvSpPr>
          <p:nvPr/>
        </p:nvSpPr>
        <p:spPr bwMode="auto">
          <a:xfrm>
            <a:off x="4929845" y="393635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F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1" name="Oval 14"/>
          <p:cNvSpPr>
            <a:spLocks noChangeArrowheads="1"/>
          </p:cNvSpPr>
          <p:nvPr/>
        </p:nvSpPr>
        <p:spPr bwMode="auto">
          <a:xfrm>
            <a:off x="5717245" y="393635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G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2" name="Freeform 15"/>
          <p:cNvSpPr/>
          <p:nvPr/>
        </p:nvSpPr>
        <p:spPr bwMode="auto">
          <a:xfrm>
            <a:off x="4467882" y="3506140"/>
            <a:ext cx="488950" cy="463550"/>
          </a:xfrm>
          <a:custGeom>
            <a:avLst/>
            <a:gdLst/>
            <a:ahLst/>
            <a:cxnLst>
              <a:cxn ang="0">
                <a:pos x="308" y="0"/>
              </a:cxn>
              <a:cxn ang="0">
                <a:pos x="0" y="292"/>
              </a:cxn>
            </a:cxnLst>
            <a:rect l="0" t="0" r="r" b="b"/>
            <a:pathLst>
              <a:path w="308" h="292">
                <a:moveTo>
                  <a:pt x="308" y="0"/>
                </a:moveTo>
                <a:lnTo>
                  <a:pt x="0" y="292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pSp>
        <p:nvGrpSpPr>
          <p:cNvPr id="23" name="Group 45"/>
          <p:cNvGrpSpPr/>
          <p:nvPr/>
        </p:nvGrpSpPr>
        <p:grpSpPr bwMode="auto">
          <a:xfrm>
            <a:off x="5145745" y="2742552"/>
            <a:ext cx="712787" cy="1201738"/>
            <a:chOff x="1519" y="1208"/>
            <a:chExt cx="449" cy="757"/>
          </a:xfrm>
        </p:grpSpPr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1519" y="1298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1648" y="1208"/>
              <a:ext cx="320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0" y="276"/>
                </a:cxn>
              </a:cxnLst>
              <a:rect l="0" t="0" r="r" b="b"/>
              <a:pathLst>
                <a:path w="320" h="276">
                  <a:moveTo>
                    <a:pt x="0" y="0"/>
                  </a:moveTo>
                  <a:lnTo>
                    <a:pt x="320" y="27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1526" y="1745"/>
              <a:ext cx="1" cy="2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6"/>
                </a:cxn>
              </a:cxnLst>
              <a:rect l="0" t="0" r="r" b="b"/>
              <a:pathLst>
                <a:path w="1" h="216">
                  <a:moveTo>
                    <a:pt x="0" y="0"/>
                  </a:moveTo>
                  <a:lnTo>
                    <a:pt x="0" y="21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1642" y="1677"/>
              <a:ext cx="326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6" y="288"/>
                </a:cxn>
              </a:cxnLst>
              <a:rect l="0" t="0" r="r" b="b"/>
              <a:pathLst>
                <a:path w="326" h="288">
                  <a:moveTo>
                    <a:pt x="0" y="0"/>
                  </a:moveTo>
                  <a:lnTo>
                    <a:pt x="326" y="28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sp>
        <p:nvSpPr>
          <p:cNvPr id="28" name="Oval 18"/>
          <p:cNvSpPr>
            <a:spLocks noChangeArrowheads="1"/>
          </p:cNvSpPr>
          <p:nvPr/>
        </p:nvSpPr>
        <p:spPr bwMode="auto">
          <a:xfrm>
            <a:off x="4931432" y="4698352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H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9" name="Freeform 19"/>
          <p:cNvSpPr/>
          <p:nvPr/>
        </p:nvSpPr>
        <p:spPr bwMode="auto">
          <a:xfrm>
            <a:off x="5158445" y="4357040"/>
            <a:ext cx="1587" cy="342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6"/>
              </a:cxn>
            </a:cxnLst>
            <a:rect l="0" t="0" r="r" b="b"/>
            <a:pathLst>
              <a:path w="1" h="216">
                <a:moveTo>
                  <a:pt x="0" y="0"/>
                </a:moveTo>
                <a:lnTo>
                  <a:pt x="0" y="216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pSp>
        <p:nvGrpSpPr>
          <p:cNvPr id="30" name="Group 44"/>
          <p:cNvGrpSpPr/>
          <p:nvPr/>
        </p:nvGrpSpPr>
        <p:grpSpPr bwMode="auto">
          <a:xfrm>
            <a:off x="4564720" y="3388665"/>
            <a:ext cx="1165225" cy="754062"/>
            <a:chOff x="1153" y="1615"/>
            <a:chExt cx="734" cy="475"/>
          </a:xfrm>
        </p:grpSpPr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153" y="1615"/>
              <a:ext cx="726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sysDot"/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161" y="2090"/>
              <a:ext cx="726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sysDot"/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3" name="Group 47"/>
          <p:cNvGrpSpPr/>
          <p:nvPr/>
        </p:nvGrpSpPr>
        <p:grpSpPr bwMode="auto">
          <a:xfrm>
            <a:off x="6874532" y="1805927"/>
            <a:ext cx="3024188" cy="3959225"/>
            <a:chOff x="2608" y="618"/>
            <a:chExt cx="1905" cy="2494"/>
          </a:xfrm>
        </p:grpSpPr>
        <p:grpSp>
          <p:nvGrpSpPr>
            <p:cNvPr id="34" name="Group 46"/>
            <p:cNvGrpSpPr/>
            <p:nvPr/>
          </p:nvGrpSpPr>
          <p:grpSpPr bwMode="auto">
            <a:xfrm>
              <a:off x="3518" y="618"/>
              <a:ext cx="995" cy="2494"/>
              <a:chOff x="3518" y="618"/>
              <a:chExt cx="995" cy="2494"/>
            </a:xfrm>
          </p:grpSpPr>
          <p:sp>
            <p:nvSpPr>
              <p:cNvPr id="35" name="Oval 21"/>
              <p:cNvSpPr>
                <a:spLocks noChangeArrowheads="1"/>
              </p:cNvSpPr>
              <p:nvPr/>
            </p:nvSpPr>
            <p:spPr bwMode="auto">
              <a:xfrm>
                <a:off x="4017" y="618"/>
                <a:ext cx="272" cy="272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 sz="1800" b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A</a:t>
                </a:r>
                <a:endPara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6" name="Oval 22"/>
              <p:cNvSpPr>
                <a:spLocks noChangeArrowheads="1"/>
              </p:cNvSpPr>
              <p:nvPr/>
            </p:nvSpPr>
            <p:spPr bwMode="auto">
              <a:xfrm>
                <a:off x="3518" y="1071"/>
                <a:ext cx="272" cy="272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non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  <a:sym typeface="+mn-ea"/>
                  </a:rPr>
                  <a:t>B</a:t>
                </a:r>
                <a:endPara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37" name="Oval 23"/>
              <p:cNvSpPr>
                <a:spLocks noChangeArrowheads="1"/>
              </p:cNvSpPr>
              <p:nvPr/>
            </p:nvSpPr>
            <p:spPr bwMode="auto">
              <a:xfrm>
                <a:off x="3878" y="1570"/>
                <a:ext cx="272" cy="272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non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  <a:sym typeface="+mn-ea"/>
                  </a:rPr>
                  <a:t>C</a:t>
                </a:r>
                <a:endPara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38" name="Oval 24"/>
              <p:cNvSpPr>
                <a:spLocks noChangeArrowheads="1"/>
              </p:cNvSpPr>
              <p:nvPr/>
            </p:nvSpPr>
            <p:spPr bwMode="auto">
              <a:xfrm>
                <a:off x="4196" y="2024"/>
                <a:ext cx="272" cy="272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non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  <a:sym typeface="+mn-ea"/>
                  </a:rPr>
                  <a:t>D</a:t>
                </a:r>
                <a:endPara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3726" y="800"/>
                <a:ext cx="308" cy="292"/>
              </a:xfrm>
              <a:custGeom>
                <a:avLst/>
                <a:gdLst/>
                <a:ahLst/>
                <a:cxnLst>
                  <a:cxn ang="0">
                    <a:pos x="308" y="0"/>
                  </a:cxn>
                  <a:cxn ang="0">
                    <a:pos x="0" y="292"/>
                  </a:cxn>
                </a:cxnLst>
                <a:rect l="0" t="0" r="r" b="b"/>
                <a:pathLst>
                  <a:path w="308" h="292">
                    <a:moveTo>
                      <a:pt x="308" y="0"/>
                    </a:moveTo>
                    <a:lnTo>
                      <a:pt x="0" y="292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  <p:txBody>
              <a:bodyPr wrap="none"/>
              <a:p>
                <a:endParaRPr lang="zh-CN" altLang="en-US" sz="1800" b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0" name="Freeform 27"/>
              <p:cNvSpPr/>
              <p:nvPr/>
            </p:nvSpPr>
            <p:spPr bwMode="auto">
              <a:xfrm>
                <a:off x="4101" y="1803"/>
                <a:ext cx="216" cy="2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6" y="222"/>
                  </a:cxn>
                </a:cxnLst>
                <a:rect l="0" t="0" r="r" b="b"/>
                <a:pathLst>
                  <a:path w="216" h="222">
                    <a:moveTo>
                      <a:pt x="0" y="0"/>
                    </a:moveTo>
                    <a:lnTo>
                      <a:pt x="216" y="222"/>
                    </a:lnTo>
                  </a:path>
                </a:pathLst>
              </a:custGeom>
              <a:noFill/>
              <a:ln w="28575" cap="flat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  <p:txBody>
              <a:bodyPr wrap="none"/>
              <a:p>
                <a:endParaRPr lang="zh-CN" altLang="en-US" sz="1800" b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1" name="Oval 28"/>
              <p:cNvSpPr>
                <a:spLocks noChangeArrowheads="1"/>
              </p:cNvSpPr>
              <p:nvPr/>
            </p:nvSpPr>
            <p:spPr bwMode="auto">
              <a:xfrm>
                <a:off x="3561" y="2024"/>
                <a:ext cx="272" cy="272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non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  <a:sym typeface="+mn-ea"/>
                  </a:rPr>
                  <a:t>E</a:t>
                </a:r>
                <a:endPara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42" name="Oval 29"/>
              <p:cNvSpPr>
                <a:spLocks noChangeArrowheads="1"/>
              </p:cNvSpPr>
              <p:nvPr/>
            </p:nvSpPr>
            <p:spPr bwMode="auto">
              <a:xfrm>
                <a:off x="3923" y="2432"/>
                <a:ext cx="272" cy="272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non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  <a:sym typeface="+mn-ea"/>
                  </a:rPr>
                  <a:t>F</a:t>
                </a:r>
                <a:endPara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43" name="Oval 30"/>
              <p:cNvSpPr>
                <a:spLocks noChangeArrowheads="1"/>
              </p:cNvSpPr>
              <p:nvPr/>
            </p:nvSpPr>
            <p:spPr bwMode="auto">
              <a:xfrm>
                <a:off x="4241" y="2840"/>
                <a:ext cx="272" cy="272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non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  <a:sym typeface="+mn-ea"/>
                  </a:rPr>
                  <a:t>G</a:t>
                </a:r>
                <a:endPara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46" name="Freeform 33"/>
              <p:cNvSpPr/>
              <p:nvPr/>
            </p:nvSpPr>
            <p:spPr bwMode="auto">
              <a:xfrm>
                <a:off x="3735" y="1317"/>
                <a:ext cx="216" cy="2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6" y="270"/>
                  </a:cxn>
                </a:cxnLst>
                <a:rect l="0" t="0" r="r" b="b"/>
                <a:pathLst>
                  <a:path w="216" h="270">
                    <a:moveTo>
                      <a:pt x="0" y="0"/>
                    </a:moveTo>
                    <a:lnTo>
                      <a:pt x="216" y="270"/>
                    </a:lnTo>
                  </a:path>
                </a:pathLst>
              </a:custGeom>
              <a:noFill/>
              <a:ln w="28575" cap="flat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  <p:txBody>
              <a:bodyPr wrap="none"/>
              <a:p>
                <a:endParaRPr lang="zh-CN" altLang="en-US" sz="1800" b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8" name="Oval 34"/>
              <p:cNvSpPr>
                <a:spLocks noChangeArrowheads="1"/>
              </p:cNvSpPr>
              <p:nvPr/>
            </p:nvSpPr>
            <p:spPr bwMode="auto">
              <a:xfrm>
                <a:off x="3651" y="2840"/>
                <a:ext cx="272" cy="272"/>
              </a:xfrm>
              <a:prstGeom prst="ellipse">
                <a:avLst/>
              </a:prstGeom>
              <a:ln>
                <a:tailEnd type="none" w="med" len="lg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Overflow="overflow" horzOverflow="overflow" vert="horz" wrap="non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  <a:sym typeface="+mn-ea"/>
                  </a:rPr>
                  <a:t>H</a:t>
                </a:r>
                <a:endPara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3741" y="1797"/>
                <a:ext cx="183" cy="234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0" y="234"/>
                  </a:cxn>
                </a:cxnLst>
                <a:rect l="0" t="0" r="r" b="b"/>
                <a:pathLst>
                  <a:path w="183" h="234">
                    <a:moveTo>
                      <a:pt x="183" y="0"/>
                    </a:moveTo>
                    <a:lnTo>
                      <a:pt x="0" y="234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  <p:txBody>
              <a:bodyPr wrap="none"/>
              <a:p>
                <a:endParaRPr lang="zh-CN" altLang="en-US" sz="1800" b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1" name="Line 38"/>
              <p:cNvSpPr>
                <a:spLocks noChangeShapeType="1"/>
              </p:cNvSpPr>
              <p:nvPr/>
            </p:nvSpPr>
            <p:spPr bwMode="auto">
              <a:xfrm>
                <a:off x="3787" y="2251"/>
                <a:ext cx="182" cy="226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tailEnd type="none" w="med" len="lg"/>
              </a:ln>
              <a:effectLst/>
            </p:spPr>
            <p:txBody>
              <a:bodyPr wrap="none"/>
              <a:p>
                <a:endParaRPr lang="zh-CN" altLang="en-US" sz="1800" b="0"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2" name="Freeform 39"/>
              <p:cNvSpPr/>
              <p:nvPr/>
            </p:nvSpPr>
            <p:spPr bwMode="auto">
              <a:xfrm>
                <a:off x="3837" y="2659"/>
                <a:ext cx="132" cy="188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0" y="188"/>
                  </a:cxn>
                </a:cxnLst>
                <a:rect l="0" t="0" r="r" b="b"/>
                <a:pathLst>
                  <a:path w="132" h="188">
                    <a:moveTo>
                      <a:pt x="132" y="0"/>
                    </a:moveTo>
                    <a:lnTo>
                      <a:pt x="0" y="188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  <p:txBody>
              <a:bodyPr wrap="none"/>
              <a:p>
                <a:endParaRPr lang="zh-CN" altLang="en-US" sz="1800" b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3" name="Freeform 40"/>
              <p:cNvSpPr/>
              <p:nvPr/>
            </p:nvSpPr>
            <p:spPr bwMode="auto">
              <a:xfrm>
                <a:off x="4150" y="2659"/>
                <a:ext cx="167" cy="1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194"/>
                  </a:cxn>
                </a:cxnLst>
                <a:rect l="0" t="0" r="r" b="b"/>
                <a:pathLst>
                  <a:path w="167" h="194">
                    <a:moveTo>
                      <a:pt x="0" y="0"/>
                    </a:moveTo>
                    <a:lnTo>
                      <a:pt x="167" y="194"/>
                    </a:lnTo>
                  </a:path>
                </a:pathLst>
              </a:custGeom>
              <a:noFill/>
              <a:ln w="28575" cap="flat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lg"/>
              </a:ln>
              <a:effectLst/>
            </p:spPr>
            <p:txBody>
              <a:bodyPr wrap="none"/>
              <a:p>
                <a:endParaRPr lang="zh-CN" altLang="en-US" sz="1800" b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54" name="AutoShape 43"/>
            <p:cNvSpPr>
              <a:spLocks noChangeArrowheads="1"/>
            </p:cNvSpPr>
            <p:nvPr/>
          </p:nvSpPr>
          <p:spPr bwMode="auto">
            <a:xfrm>
              <a:off x="2608" y="1661"/>
              <a:ext cx="544" cy="227"/>
            </a:xfrm>
            <a:prstGeom prst="rightArrow">
              <a:avLst>
                <a:gd name="adj1" fmla="val 50000"/>
                <a:gd name="adj2" fmla="val 42767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sp>
        <p:nvSpPr>
          <p:cNvPr id="56" name="TextBox 44"/>
          <p:cNvSpPr txBox="1"/>
          <p:nvPr/>
        </p:nvSpPr>
        <p:spPr>
          <a:xfrm>
            <a:off x="3230225" y="2448549"/>
            <a:ext cx="490220" cy="39290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p>
            <a:pPr marL="457200" indent="-457200">
              <a:buBlip>
                <a:blip r:embed="rId1"/>
              </a:buBlip>
            </a:pPr>
            <a:r>
              <a:rPr lang="zh-CN" altLang="en-US" sz="2000" spc="3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一颗</a:t>
            </a:r>
            <a:r>
              <a:rPr kumimoji="1" lang="zh-CN" altLang="en-US" sz="2000" spc="3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树转换</a:t>
            </a:r>
            <a:r>
              <a:rPr kumimoji="1" lang="zh-CN" altLang="en-US" sz="2000" spc="3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为二叉树</a:t>
            </a:r>
            <a:endParaRPr kumimoji="1" lang="zh-CN" altLang="en-US" sz="2000" spc="3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57" name="组合 47"/>
          <p:cNvGrpSpPr/>
          <p:nvPr/>
        </p:nvGrpSpPr>
        <p:grpSpPr>
          <a:xfrm>
            <a:off x="8255646" y="5949331"/>
            <a:ext cx="1814500" cy="796928"/>
            <a:chOff x="6143636" y="5715016"/>
            <a:chExt cx="1814500" cy="796928"/>
          </a:xfrm>
        </p:grpSpPr>
        <p:sp>
          <p:nvSpPr>
            <p:cNvPr id="58" name="Text Box 49"/>
            <p:cNvSpPr txBox="1">
              <a:spLocks noChangeArrowheads="1"/>
            </p:cNvSpPr>
            <p:nvPr/>
          </p:nvSpPr>
          <p:spPr bwMode="auto">
            <a:xfrm>
              <a:off x="6143636" y="6143644"/>
              <a:ext cx="1814500" cy="368300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对应的二叉树</a:t>
              </a:r>
              <a:endPara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9" name="上箭头 58"/>
            <p:cNvSpPr/>
            <p:nvPr/>
          </p:nvSpPr>
          <p:spPr>
            <a:xfrm>
              <a:off x="6929454" y="5715016"/>
              <a:ext cx="142876" cy="357190"/>
            </a:xfrm>
            <a:prstGeom prst="up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sp>
        <p:nvSpPr>
          <p:cNvPr id="60" name="TextBox 48"/>
          <p:cNvSpPr txBox="1"/>
          <p:nvPr/>
        </p:nvSpPr>
        <p:spPr>
          <a:xfrm>
            <a:off x="4255118" y="5520703"/>
            <a:ext cx="3714776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ts val="2800"/>
              </a:lnSpc>
              <a:buBlip>
                <a:blip r:embed="rId2"/>
              </a:buBlip>
            </a:pP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长子关系转换为左孩子关系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marL="457200" indent="-457200" algn="l">
              <a:lnSpc>
                <a:spcPts val="2800"/>
              </a:lnSpc>
              <a:buBlip>
                <a:blip r:embed="rId2"/>
              </a:buBlip>
            </a:pP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兄弟关系转换为右孩子关系</a:t>
            </a:r>
            <a:endParaRPr lang="zh-CN" alt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80770" y="117475"/>
            <a:ext cx="5861050" cy="831850"/>
            <a:chOff x="1702" y="185"/>
            <a:chExt cx="9230" cy="1310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4539638" y="112172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A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3747475" y="18408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B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4539638" y="18408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C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5327038" y="18408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D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6" name="Oval 8"/>
          <p:cNvSpPr>
            <a:spLocks noChangeArrowheads="1"/>
          </p:cNvSpPr>
          <p:nvPr/>
        </p:nvSpPr>
        <p:spPr bwMode="auto">
          <a:xfrm>
            <a:off x="6555763" y="112172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E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6555763" y="18408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F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>
            <a:off x="8500450" y="112172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G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9" name="Oval 12"/>
          <p:cNvSpPr>
            <a:spLocks noChangeArrowheads="1"/>
          </p:cNvSpPr>
          <p:nvPr/>
        </p:nvSpPr>
        <p:spPr bwMode="auto">
          <a:xfrm>
            <a:off x="7995625" y="18408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H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0" name="Oval 13"/>
          <p:cNvSpPr>
            <a:spLocks noChangeArrowheads="1"/>
          </p:cNvSpPr>
          <p:nvPr/>
        </p:nvSpPr>
        <p:spPr bwMode="auto">
          <a:xfrm>
            <a:off x="9076713" y="184086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I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1" name="Freeform 14"/>
          <p:cNvSpPr/>
          <p:nvPr/>
        </p:nvSpPr>
        <p:spPr bwMode="auto">
          <a:xfrm>
            <a:off x="4077675" y="1410653"/>
            <a:ext cx="488950" cy="463550"/>
          </a:xfrm>
          <a:custGeom>
            <a:avLst/>
            <a:gdLst/>
            <a:ahLst/>
            <a:cxnLst>
              <a:cxn ang="0">
                <a:pos x="308" y="0"/>
              </a:cxn>
              <a:cxn ang="0">
                <a:pos x="0" y="292"/>
              </a:cxn>
            </a:cxnLst>
            <a:rect l="0" t="0" r="r" b="b"/>
            <a:pathLst>
              <a:path w="308" h="292">
                <a:moveTo>
                  <a:pt x="308" y="0"/>
                </a:moveTo>
                <a:lnTo>
                  <a:pt x="0" y="292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71663" y="1553528"/>
            <a:ext cx="0" cy="2873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3" name="Freeform 18"/>
          <p:cNvSpPr/>
          <p:nvPr/>
        </p:nvSpPr>
        <p:spPr bwMode="auto">
          <a:xfrm>
            <a:off x="8268675" y="1482090"/>
            <a:ext cx="304800" cy="373063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0" y="235"/>
              </a:cxn>
            </a:cxnLst>
            <a:rect l="0" t="0" r="r" b="b"/>
            <a:pathLst>
              <a:path w="192" h="235">
                <a:moveTo>
                  <a:pt x="192" y="0"/>
                </a:moveTo>
                <a:lnTo>
                  <a:pt x="0" y="235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pSp>
        <p:nvGrpSpPr>
          <p:cNvPr id="24" name="Group 60"/>
          <p:cNvGrpSpPr/>
          <p:nvPr/>
        </p:nvGrpSpPr>
        <p:grpSpPr bwMode="auto">
          <a:xfrm>
            <a:off x="4755538" y="1410653"/>
            <a:ext cx="4483100" cy="438150"/>
            <a:chOff x="1383" y="301"/>
            <a:chExt cx="2824" cy="276"/>
          </a:xfrm>
        </p:grpSpPr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1383" y="391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1512" y="301"/>
              <a:ext cx="320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0" y="276"/>
                </a:cxn>
              </a:cxnLst>
              <a:rect l="0" t="0" r="r" b="b"/>
              <a:pathLst>
                <a:path w="320" h="276">
                  <a:moveTo>
                    <a:pt x="0" y="0"/>
                  </a:moveTo>
                  <a:lnTo>
                    <a:pt x="320" y="27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>
              <a:off x="3981" y="350"/>
              <a:ext cx="226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8" name="Group 59"/>
          <p:cNvGrpSpPr/>
          <p:nvPr/>
        </p:nvGrpSpPr>
        <p:grpSpPr bwMode="auto">
          <a:xfrm>
            <a:off x="4179275" y="2056765"/>
            <a:ext cx="4897438" cy="0"/>
            <a:chOff x="2528910" y="1123950"/>
            <a:chExt cx="4897438" cy="0"/>
          </a:xfrm>
        </p:grpSpPr>
        <p:sp>
          <p:nvSpPr>
            <p:cNvPr id="29" name="Line 20"/>
            <p:cNvSpPr>
              <a:spLocks noChangeShapeType="1"/>
            </p:cNvSpPr>
            <p:nvPr/>
          </p:nvSpPr>
          <p:spPr bwMode="auto">
            <a:xfrm>
              <a:off x="1020" y="708"/>
              <a:ext cx="72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>
              <a:off x="3696" y="708"/>
              <a:ext cx="409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1" name="Group 61"/>
          <p:cNvGrpSpPr/>
          <p:nvPr/>
        </p:nvGrpSpPr>
        <p:grpSpPr bwMode="auto">
          <a:xfrm>
            <a:off x="3747475" y="2314258"/>
            <a:ext cx="5472113" cy="2047875"/>
            <a:chOff x="748" y="1051"/>
            <a:chExt cx="3447" cy="1290"/>
          </a:xfrm>
        </p:grpSpPr>
        <p:sp>
          <p:nvSpPr>
            <p:cNvPr id="32" name="AutoShape 22"/>
            <p:cNvSpPr>
              <a:spLocks noChangeArrowheads="1"/>
            </p:cNvSpPr>
            <p:nvPr/>
          </p:nvSpPr>
          <p:spPr bwMode="auto">
            <a:xfrm>
              <a:off x="2562" y="1051"/>
              <a:ext cx="195" cy="189"/>
            </a:xfrm>
            <a:prstGeom prst="downArrow">
              <a:avLst>
                <a:gd name="adj1" fmla="val 50000"/>
                <a:gd name="adj2" fmla="val 25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1247" y="1071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748" y="1524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1156" y="1797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1565" y="2069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2517" y="1298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2290" y="1751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956" y="1253"/>
              <a:ext cx="308" cy="292"/>
            </a:xfrm>
            <a:custGeom>
              <a:avLst/>
              <a:gdLst/>
              <a:ahLst/>
              <a:cxnLst>
                <a:cxn ang="0">
                  <a:pos x="308" y="0"/>
                </a:cxn>
                <a:cxn ang="0">
                  <a:pos x="0" y="292"/>
                </a:cxn>
              </a:cxnLst>
              <a:rect l="0" t="0" r="r" b="b"/>
              <a:pathLst>
                <a:path w="308" h="292">
                  <a:moveTo>
                    <a:pt x="308" y="0"/>
                  </a:moveTo>
                  <a:lnTo>
                    <a:pt x="0" y="292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1000" y="1729"/>
              <a:ext cx="176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" y="144"/>
                </a:cxn>
              </a:cxnLst>
              <a:rect l="0" t="0" r="r" b="b"/>
              <a:pathLst>
                <a:path w="176" h="144">
                  <a:moveTo>
                    <a:pt x="0" y="0"/>
                  </a:moveTo>
                  <a:lnTo>
                    <a:pt x="176" y="14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2472" y="1560"/>
              <a:ext cx="120" cy="2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0" y="200"/>
                </a:cxn>
              </a:cxnLst>
              <a:rect l="0" t="0" r="r" b="b"/>
              <a:pathLst>
                <a:path w="120" h="200">
                  <a:moveTo>
                    <a:pt x="120" y="0"/>
                  </a:moveTo>
                  <a:lnTo>
                    <a:pt x="0" y="20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1403" y="2002"/>
              <a:ext cx="182" cy="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3" name="Oval 51"/>
            <p:cNvSpPr>
              <a:spLocks noChangeArrowheads="1"/>
            </p:cNvSpPr>
            <p:nvPr/>
          </p:nvSpPr>
          <p:spPr bwMode="auto">
            <a:xfrm>
              <a:off x="3469" y="1484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H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5" name="Oval 52"/>
            <p:cNvSpPr>
              <a:spLocks noChangeArrowheads="1"/>
            </p:cNvSpPr>
            <p:nvPr/>
          </p:nvSpPr>
          <p:spPr bwMode="auto">
            <a:xfrm>
              <a:off x="3923" y="1757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6" name="Freeform 53"/>
            <p:cNvSpPr/>
            <p:nvPr/>
          </p:nvSpPr>
          <p:spPr bwMode="auto">
            <a:xfrm>
              <a:off x="3690" y="1284"/>
              <a:ext cx="210" cy="234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0" y="234"/>
                </a:cxn>
              </a:cxnLst>
              <a:rect l="0" t="0" r="r" b="b"/>
              <a:pathLst>
                <a:path w="210" h="234">
                  <a:moveTo>
                    <a:pt x="210" y="0"/>
                  </a:moveTo>
                  <a:lnTo>
                    <a:pt x="0" y="23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7" name="Freeform 54"/>
            <p:cNvSpPr/>
            <p:nvPr/>
          </p:nvSpPr>
          <p:spPr bwMode="auto">
            <a:xfrm>
              <a:off x="3732" y="1674"/>
              <a:ext cx="198" cy="1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" y="168"/>
                </a:cxn>
              </a:cxnLst>
              <a:rect l="0" t="0" r="r" b="b"/>
              <a:pathLst>
                <a:path w="198" h="168">
                  <a:moveTo>
                    <a:pt x="0" y="0"/>
                  </a:moveTo>
                  <a:lnTo>
                    <a:pt x="198" y="16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8" name="Oval 55"/>
            <p:cNvSpPr>
              <a:spLocks noChangeArrowheads="1"/>
            </p:cNvSpPr>
            <p:nvPr/>
          </p:nvSpPr>
          <p:spPr bwMode="auto">
            <a:xfrm>
              <a:off x="3878" y="1072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9" name="Group 68"/>
          <p:cNvGrpSpPr/>
          <p:nvPr/>
        </p:nvGrpSpPr>
        <p:grpSpPr bwMode="auto">
          <a:xfrm>
            <a:off x="6050941" y="2923858"/>
            <a:ext cx="3298826" cy="3960812"/>
            <a:chOff x="2199" y="1661"/>
            <a:chExt cx="2078" cy="2495"/>
          </a:xfrm>
        </p:grpSpPr>
        <p:sp>
          <p:nvSpPr>
            <p:cNvPr id="50" name="Oval 29"/>
            <p:cNvSpPr>
              <a:spLocks noChangeArrowheads="1"/>
            </p:cNvSpPr>
            <p:nvPr/>
          </p:nvSpPr>
          <p:spPr bwMode="auto">
            <a:xfrm>
              <a:off x="3651" y="3158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1" name="Oval 30"/>
            <p:cNvSpPr>
              <a:spLocks noChangeArrowheads="1"/>
            </p:cNvSpPr>
            <p:nvPr/>
          </p:nvSpPr>
          <p:spPr bwMode="auto">
            <a:xfrm>
              <a:off x="3333" y="3566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H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2" name="Oval 31"/>
            <p:cNvSpPr>
              <a:spLocks noChangeArrowheads="1"/>
            </p:cNvSpPr>
            <p:nvPr/>
          </p:nvSpPr>
          <p:spPr bwMode="auto">
            <a:xfrm>
              <a:off x="3742" y="3884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3" name="Freeform 36"/>
            <p:cNvSpPr/>
            <p:nvPr/>
          </p:nvSpPr>
          <p:spPr bwMode="auto">
            <a:xfrm>
              <a:off x="3528" y="3378"/>
              <a:ext cx="150" cy="21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0" y="210"/>
                </a:cxn>
              </a:cxnLst>
              <a:rect l="0" t="0" r="r" b="b"/>
              <a:pathLst>
                <a:path w="150" h="210">
                  <a:moveTo>
                    <a:pt x="150" y="0"/>
                  </a:moveTo>
                  <a:lnTo>
                    <a:pt x="0" y="21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4" name="Freeform 37"/>
            <p:cNvSpPr/>
            <p:nvPr/>
          </p:nvSpPr>
          <p:spPr bwMode="auto">
            <a:xfrm>
              <a:off x="3600" y="3762"/>
              <a:ext cx="192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150"/>
                </a:cxn>
              </a:cxnLst>
              <a:rect l="0" t="0" r="r" b="b"/>
              <a:pathLst>
                <a:path w="192" h="150">
                  <a:moveTo>
                    <a:pt x="0" y="0"/>
                  </a:moveTo>
                  <a:lnTo>
                    <a:pt x="192" y="15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5" name="Oval 41"/>
            <p:cNvSpPr>
              <a:spLocks noChangeArrowheads="1"/>
            </p:cNvSpPr>
            <p:nvPr/>
          </p:nvSpPr>
          <p:spPr bwMode="auto">
            <a:xfrm>
              <a:off x="2699" y="2296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6" name="Oval 42"/>
            <p:cNvSpPr>
              <a:spLocks noChangeArrowheads="1"/>
            </p:cNvSpPr>
            <p:nvPr/>
          </p:nvSpPr>
          <p:spPr bwMode="auto">
            <a:xfrm>
              <a:off x="2199" y="2749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7" name="Oval 43"/>
            <p:cNvSpPr>
              <a:spLocks noChangeArrowheads="1"/>
            </p:cNvSpPr>
            <p:nvPr/>
          </p:nvSpPr>
          <p:spPr bwMode="auto">
            <a:xfrm>
              <a:off x="2471" y="3204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8" name="Oval 44"/>
            <p:cNvSpPr>
              <a:spLocks noChangeArrowheads="1"/>
            </p:cNvSpPr>
            <p:nvPr/>
          </p:nvSpPr>
          <p:spPr bwMode="auto">
            <a:xfrm>
              <a:off x="2789" y="3566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9" name="Freeform 45"/>
            <p:cNvSpPr/>
            <p:nvPr/>
          </p:nvSpPr>
          <p:spPr bwMode="auto">
            <a:xfrm>
              <a:off x="2436" y="2502"/>
              <a:ext cx="288" cy="288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0" y="288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0" y="288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2412" y="2994"/>
              <a:ext cx="156" cy="2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6" y="210"/>
                </a:cxn>
              </a:cxnLst>
              <a:rect l="0" t="0" r="r" b="b"/>
              <a:pathLst>
                <a:path w="156" h="210">
                  <a:moveTo>
                    <a:pt x="0" y="0"/>
                  </a:moveTo>
                  <a:lnTo>
                    <a:pt x="156" y="21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1" name="Freeform 47"/>
            <p:cNvSpPr/>
            <p:nvPr/>
          </p:nvSpPr>
          <p:spPr bwMode="auto">
            <a:xfrm>
              <a:off x="2706" y="3426"/>
              <a:ext cx="126" cy="1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6" y="168"/>
                </a:cxn>
              </a:cxnLst>
              <a:rect l="0" t="0" r="r" b="b"/>
              <a:pathLst>
                <a:path w="126" h="168">
                  <a:moveTo>
                    <a:pt x="0" y="0"/>
                  </a:moveTo>
                  <a:lnTo>
                    <a:pt x="126" y="16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2" name="Oval 48"/>
            <p:cNvSpPr>
              <a:spLocks noChangeArrowheads="1"/>
            </p:cNvSpPr>
            <p:nvPr/>
          </p:nvSpPr>
          <p:spPr bwMode="auto">
            <a:xfrm>
              <a:off x="3197" y="2750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63" name="Oval 49"/>
            <p:cNvSpPr>
              <a:spLocks noChangeArrowheads="1"/>
            </p:cNvSpPr>
            <p:nvPr/>
          </p:nvSpPr>
          <p:spPr bwMode="auto">
            <a:xfrm>
              <a:off x="2970" y="3203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64" name="Freeform 50"/>
            <p:cNvSpPr/>
            <p:nvPr/>
          </p:nvSpPr>
          <p:spPr bwMode="auto">
            <a:xfrm>
              <a:off x="3152" y="3012"/>
              <a:ext cx="120" cy="2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0" y="200"/>
                </a:cxn>
              </a:cxnLst>
              <a:rect l="0" t="0" r="r" b="b"/>
              <a:pathLst>
                <a:path w="120" h="200">
                  <a:moveTo>
                    <a:pt x="120" y="0"/>
                  </a:moveTo>
                  <a:lnTo>
                    <a:pt x="0" y="20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5" name="Freeform 56"/>
            <p:cNvSpPr/>
            <p:nvPr/>
          </p:nvSpPr>
          <p:spPr bwMode="auto">
            <a:xfrm>
              <a:off x="2958" y="2496"/>
              <a:ext cx="300" cy="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0" y="270"/>
                </a:cxn>
              </a:cxnLst>
              <a:rect l="0" t="0" r="r" b="b"/>
              <a:pathLst>
                <a:path w="300" h="270">
                  <a:moveTo>
                    <a:pt x="0" y="0"/>
                  </a:moveTo>
                  <a:lnTo>
                    <a:pt x="300" y="27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6" name="Freeform 57"/>
            <p:cNvSpPr/>
            <p:nvPr/>
          </p:nvSpPr>
          <p:spPr bwMode="auto">
            <a:xfrm>
              <a:off x="3444" y="2958"/>
              <a:ext cx="252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" y="245"/>
                </a:cxn>
              </a:cxnLst>
              <a:rect l="0" t="0" r="r" b="b"/>
              <a:pathLst>
                <a:path w="252" h="245">
                  <a:moveTo>
                    <a:pt x="0" y="0"/>
                  </a:moveTo>
                  <a:lnTo>
                    <a:pt x="252" y="245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9" name="AutoShape 58"/>
            <p:cNvSpPr>
              <a:spLocks noChangeArrowheads="1"/>
            </p:cNvSpPr>
            <p:nvPr/>
          </p:nvSpPr>
          <p:spPr bwMode="auto">
            <a:xfrm>
              <a:off x="2622" y="2061"/>
              <a:ext cx="144" cy="189"/>
            </a:xfrm>
            <a:prstGeom prst="downArrow">
              <a:avLst>
                <a:gd name="adj1" fmla="val 50000"/>
                <a:gd name="adj2" fmla="val 25000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0" name="Oval 63"/>
            <p:cNvSpPr>
              <a:spLocks noChangeArrowheads="1"/>
            </p:cNvSpPr>
            <p:nvPr/>
          </p:nvSpPr>
          <p:spPr bwMode="auto">
            <a:xfrm rot="2049258">
              <a:off x="2957" y="2660"/>
              <a:ext cx="537" cy="8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 algn="ctr">
              <a:solidFill>
                <a:schemeClr val="tx1"/>
              </a:solidFill>
              <a:prstDash val="sysDot"/>
              <a:round/>
              <a:tailEnd type="none" w="med" len="lg"/>
            </a:ln>
            <a:effectLst/>
          </p:spPr>
          <p:txBody>
            <a:bodyPr wrap="none" anchor="ctr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2" name="Oval 64"/>
            <p:cNvSpPr>
              <a:spLocks noChangeArrowheads="1"/>
            </p:cNvSpPr>
            <p:nvPr/>
          </p:nvSpPr>
          <p:spPr bwMode="auto">
            <a:xfrm rot="2049258">
              <a:off x="3284" y="3197"/>
              <a:ext cx="993" cy="944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 algn="ctr">
              <a:solidFill>
                <a:schemeClr val="tx1"/>
              </a:solidFill>
              <a:prstDash val="sysDot"/>
              <a:round/>
              <a:tailEnd type="none" w="med" len="lg"/>
            </a:ln>
            <a:effectLst/>
          </p:spPr>
          <p:txBody>
            <a:bodyPr wrap="none" anchor="ctr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3" name="Line 65"/>
            <p:cNvSpPr>
              <a:spLocks noChangeShapeType="1"/>
            </p:cNvSpPr>
            <p:nvPr/>
          </p:nvSpPr>
          <p:spPr bwMode="auto">
            <a:xfrm>
              <a:off x="3379" y="2478"/>
              <a:ext cx="0" cy="272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1800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74" name="Freeform 66"/>
            <p:cNvSpPr/>
            <p:nvPr/>
          </p:nvSpPr>
          <p:spPr bwMode="auto">
            <a:xfrm>
              <a:off x="2789" y="1661"/>
              <a:ext cx="595" cy="827"/>
            </a:xfrm>
            <a:custGeom>
              <a:avLst/>
              <a:gdLst/>
              <a:ahLst/>
              <a:cxnLst>
                <a:cxn ang="0">
                  <a:pos x="595" y="827"/>
                </a:cxn>
                <a:cxn ang="0">
                  <a:pos x="0" y="0"/>
                </a:cxn>
              </a:cxnLst>
              <a:rect l="0" t="0" r="r" b="b"/>
              <a:pathLst>
                <a:path w="595" h="827">
                  <a:moveTo>
                    <a:pt x="595" y="827"/>
                  </a:moveTo>
                  <a:lnTo>
                    <a:pt x="0" y="0"/>
                  </a:lnTo>
                </a:path>
              </a:pathLst>
            </a:custGeom>
            <a:ln>
              <a:headEnd type="none" w="med" len="med"/>
              <a:tailEnd type="none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5" name="Line 67"/>
            <p:cNvSpPr>
              <a:spLocks noChangeShapeType="1"/>
            </p:cNvSpPr>
            <p:nvPr/>
          </p:nvSpPr>
          <p:spPr bwMode="auto">
            <a:xfrm>
              <a:off x="4014" y="2181"/>
              <a:ext cx="0" cy="1088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1800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sp>
        <p:nvSpPr>
          <p:cNvPr id="76" name="Text Box 69"/>
          <p:cNvSpPr txBox="1">
            <a:spLocks noChangeArrowheads="1"/>
          </p:cNvSpPr>
          <p:nvPr/>
        </p:nvSpPr>
        <p:spPr bwMode="auto">
          <a:xfrm>
            <a:off x="2983865" y="1189990"/>
            <a:ext cx="490220" cy="5426710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>
            <a:spAutoFit/>
          </a:bodyPr>
          <a:p>
            <a:pPr marL="457200" indent="-457200">
              <a:spcBef>
                <a:spcPct val="50000"/>
              </a:spcBef>
              <a:buBlip>
                <a:blip r:embed="rId1"/>
              </a:buBlip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多颗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树转换为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一颗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</a:t>
            </a:r>
            <a:endParaRPr kumimoji="1"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78" name="组合 68"/>
          <p:cNvGrpSpPr/>
          <p:nvPr/>
        </p:nvGrpSpPr>
        <p:grpSpPr>
          <a:xfrm>
            <a:off x="4179275" y="2075799"/>
            <a:ext cx="4955562" cy="52721"/>
            <a:chOff x="2528910" y="1142984"/>
            <a:chExt cx="4955562" cy="52721"/>
          </a:xfrm>
        </p:grpSpPr>
        <p:cxnSp>
          <p:nvCxnSpPr>
            <p:cNvPr id="79" name="直接连接符 78"/>
            <p:cNvCxnSpPr>
              <a:stCxn id="9" idx="6"/>
              <a:endCxn id="15" idx="2"/>
            </p:cNvCxnSpPr>
            <p:nvPr/>
          </p:nvCxnSpPr>
          <p:spPr>
            <a:xfrm>
              <a:off x="2528910" y="1195705"/>
              <a:ext cx="1147445" cy="0"/>
            </a:xfrm>
            <a:prstGeom prst="line">
              <a:avLst/>
            </a:prstGeom>
            <a:ln w="28575">
              <a:solidFill>
                <a:srgbClr val="663300"/>
              </a:solidFill>
              <a:prstDash val="dash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6764472" y="1142984"/>
              <a:ext cx="720000" cy="1588"/>
            </a:xfrm>
            <a:prstGeom prst="line">
              <a:avLst/>
            </a:prstGeom>
            <a:ln w="28575">
              <a:solidFill>
                <a:srgbClr val="663300"/>
              </a:solidFill>
              <a:prstDash val="dash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组合 71"/>
          <p:cNvGrpSpPr/>
          <p:nvPr/>
        </p:nvGrpSpPr>
        <p:grpSpPr>
          <a:xfrm>
            <a:off x="4650730" y="5859160"/>
            <a:ext cx="1928826" cy="755970"/>
            <a:chOff x="3000365" y="5572140"/>
            <a:chExt cx="1928826" cy="755970"/>
          </a:xfrm>
        </p:grpSpPr>
        <p:sp>
          <p:nvSpPr>
            <p:cNvPr id="82" name="Text Box 71"/>
            <p:cNvSpPr txBox="1">
              <a:spLocks noChangeArrowheads="1"/>
            </p:cNvSpPr>
            <p:nvPr/>
          </p:nvSpPr>
          <p:spPr bwMode="auto">
            <a:xfrm>
              <a:off x="3000365" y="5929330"/>
              <a:ext cx="1928826" cy="398780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对应的二叉树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3" name="右箭头 82"/>
            <p:cNvSpPr/>
            <p:nvPr/>
          </p:nvSpPr>
          <p:spPr>
            <a:xfrm rot="19091015">
              <a:off x="4071934" y="5572140"/>
              <a:ext cx="571504" cy="21431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85" name="图片 84" descr="question-mark-1019820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410970"/>
            <a:ext cx="3291205" cy="3291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103207" y="1892300"/>
            <a:ext cx="4429760" cy="625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是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有限的结点集合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pic>
        <p:nvPicPr>
          <p:cNvPr id="7" name="图片 6" descr="business-card-1019952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915795" y="-99695"/>
            <a:ext cx="9312275" cy="8218170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5512864" y="2060783"/>
            <a:ext cx="1428760" cy="1238259"/>
          </a:xfrm>
          <a:prstGeom prst="wedgeEllipseCallout">
            <a:avLst>
              <a:gd name="adj1" fmla="val -89111"/>
              <a:gd name="adj2" fmla="val 49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递归定义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9115" y="3933190"/>
            <a:ext cx="6479540" cy="209423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bIns="144000" rtlCol="0">
            <a:spAutoFit/>
          </a:bodyPr>
          <a:lstStyle/>
          <a:p>
            <a:pPr marL="457200" indent="-457200" algn="just">
              <a:lnSpc>
                <a:spcPct val="130000"/>
              </a:lnSpc>
              <a:spcBef>
                <a:spcPct val="50000"/>
              </a:spcBef>
              <a:buBlip>
                <a:blip r:embed="rId2"/>
              </a:buBlip>
            </a:pPr>
            <a:r>
              <a:rPr kumimoji="1" lang="zh-CN" altLang="en-US" sz="2665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这个集合或者是空。</a:t>
            </a:r>
            <a:endParaRPr kumimoji="1" lang="zh-CN" altLang="en-US" sz="2665" dirty="0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just">
              <a:lnSpc>
                <a:spcPct val="130000"/>
              </a:lnSpc>
              <a:spcBef>
                <a:spcPct val="50000"/>
              </a:spcBef>
              <a:buBlip>
                <a:blip r:embed="rId2"/>
              </a:buBlip>
            </a:pPr>
            <a:r>
              <a:rPr kumimoji="1" lang="zh-CN" altLang="en-US" sz="2665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或者由一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个根结点和</a:t>
            </a:r>
            <a:r>
              <a:rPr kumimoji="1" lang="zh-CN" altLang="en-US" sz="2665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两棵互不相交的称为</a:t>
            </a:r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左子树</a:t>
            </a:r>
            <a:r>
              <a:rPr kumimoji="1" lang="zh-CN" altLang="en-US" sz="2665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和</a:t>
            </a:r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右子树</a:t>
            </a:r>
            <a:r>
              <a:rPr kumimoji="1" lang="zh-CN" altLang="en-US" sz="2665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的二叉树组成。</a:t>
            </a:r>
            <a:r>
              <a:rPr kumimoji="1" lang="zh-CN" altLang="en-US" sz="2665" dirty="0" smtClean="0">
                <a:solidFill>
                  <a:srgbClr val="0033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</a:t>
            </a:r>
            <a:endParaRPr lang="zh-CN" altLang="en-US" sz="2665" dirty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0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31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7.2.1   二叉树的定义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4" name="Oval 4"/>
          <p:cNvSpPr>
            <a:spLocks noChangeArrowheads="1"/>
          </p:cNvSpPr>
          <p:nvPr/>
        </p:nvSpPr>
        <p:spPr bwMode="auto">
          <a:xfrm>
            <a:off x="3151689" y="3348695"/>
            <a:ext cx="575733" cy="57573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A</a:t>
            </a:r>
            <a:endParaRPr lang="en-US" altLang="zh-CN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8885" name="Oval 5"/>
          <p:cNvSpPr>
            <a:spLocks noChangeArrowheads="1"/>
          </p:cNvSpPr>
          <p:nvPr/>
        </p:nvSpPr>
        <p:spPr bwMode="auto">
          <a:xfrm>
            <a:off x="2095472" y="4307544"/>
            <a:ext cx="575733" cy="57573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B</a:t>
            </a:r>
            <a:endParaRPr lang="en-US" altLang="zh-CN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8886" name="Oval 6"/>
          <p:cNvSpPr>
            <a:spLocks noChangeArrowheads="1"/>
          </p:cNvSpPr>
          <p:nvPr/>
        </p:nvSpPr>
        <p:spPr bwMode="auto">
          <a:xfrm>
            <a:off x="3151689" y="4307544"/>
            <a:ext cx="575733" cy="57573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C</a:t>
            </a:r>
            <a:endParaRPr lang="en-US" altLang="zh-CN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8887" name="Oval 7"/>
          <p:cNvSpPr>
            <a:spLocks noChangeArrowheads="1"/>
          </p:cNvSpPr>
          <p:nvPr/>
        </p:nvSpPr>
        <p:spPr bwMode="auto">
          <a:xfrm>
            <a:off x="4201556" y="4307544"/>
            <a:ext cx="575733" cy="57573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D</a:t>
            </a:r>
            <a:endParaRPr lang="en-US" altLang="zh-CN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8888" name="Oval 8"/>
          <p:cNvSpPr>
            <a:spLocks noChangeArrowheads="1"/>
          </p:cNvSpPr>
          <p:nvPr/>
        </p:nvSpPr>
        <p:spPr bwMode="auto">
          <a:xfrm>
            <a:off x="5839856" y="3348695"/>
            <a:ext cx="575733" cy="57573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E</a:t>
            </a:r>
            <a:endParaRPr lang="en-US" altLang="zh-CN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8889" name="Oval 9"/>
          <p:cNvSpPr>
            <a:spLocks noChangeArrowheads="1"/>
          </p:cNvSpPr>
          <p:nvPr/>
        </p:nvSpPr>
        <p:spPr bwMode="auto">
          <a:xfrm>
            <a:off x="5839856" y="4307544"/>
            <a:ext cx="575733" cy="57573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F</a:t>
            </a:r>
            <a:endParaRPr lang="en-US" altLang="zh-CN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8890" name="Oval 10"/>
          <p:cNvSpPr>
            <a:spLocks noChangeArrowheads="1"/>
          </p:cNvSpPr>
          <p:nvPr/>
        </p:nvSpPr>
        <p:spPr bwMode="auto">
          <a:xfrm>
            <a:off x="8432772" y="3348695"/>
            <a:ext cx="575733" cy="57573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G</a:t>
            </a:r>
            <a:endParaRPr lang="en-US" altLang="zh-CN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8892" name="Oval 12"/>
          <p:cNvSpPr>
            <a:spLocks noChangeArrowheads="1"/>
          </p:cNvSpPr>
          <p:nvPr/>
        </p:nvSpPr>
        <p:spPr bwMode="auto">
          <a:xfrm>
            <a:off x="7759672" y="4307544"/>
            <a:ext cx="575733" cy="57573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H</a:t>
            </a:r>
            <a:endParaRPr lang="en-US" altLang="zh-CN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8893" name="Oval 13"/>
          <p:cNvSpPr>
            <a:spLocks noChangeArrowheads="1"/>
          </p:cNvSpPr>
          <p:nvPr/>
        </p:nvSpPr>
        <p:spPr bwMode="auto">
          <a:xfrm>
            <a:off x="9201123" y="4307544"/>
            <a:ext cx="575733" cy="575733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CN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I</a:t>
            </a:r>
            <a:endParaRPr lang="en-US" altLang="zh-CN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8894" name="Freeform 14"/>
          <p:cNvSpPr/>
          <p:nvPr/>
        </p:nvSpPr>
        <p:spPr bwMode="auto">
          <a:xfrm>
            <a:off x="2535739" y="3733928"/>
            <a:ext cx="651933" cy="618067"/>
          </a:xfrm>
          <a:custGeom>
            <a:avLst/>
            <a:gdLst/>
            <a:ahLst/>
            <a:cxnLst>
              <a:cxn ang="0">
                <a:pos x="308" y="0"/>
              </a:cxn>
              <a:cxn ang="0">
                <a:pos x="0" y="292"/>
              </a:cxn>
            </a:cxnLst>
            <a:rect l="0" t="0" r="r" b="b"/>
            <a:pathLst>
              <a:path w="308" h="292">
                <a:moveTo>
                  <a:pt x="308" y="0"/>
                </a:moveTo>
                <a:lnTo>
                  <a:pt x="0" y="292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378897" name="Line 17"/>
          <p:cNvSpPr>
            <a:spLocks noChangeShapeType="1"/>
          </p:cNvSpPr>
          <p:nvPr/>
        </p:nvSpPr>
        <p:spPr bwMode="auto">
          <a:xfrm>
            <a:off x="6127723" y="3924428"/>
            <a:ext cx="0" cy="38311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none" w="med" len="lg"/>
          </a:ln>
          <a:effectLst/>
        </p:spPr>
        <p:txBody>
          <a:bodyPr wrap="none"/>
          <a:lstStyle/>
          <a:p>
            <a:endParaRPr lang="zh-CN" altLang="en-US" b="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78898" name="Freeform 18"/>
          <p:cNvSpPr/>
          <p:nvPr/>
        </p:nvSpPr>
        <p:spPr bwMode="auto">
          <a:xfrm>
            <a:off x="8123739" y="3829178"/>
            <a:ext cx="406400" cy="497417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0" y="235"/>
              </a:cxn>
            </a:cxnLst>
            <a:rect l="0" t="0" r="r" b="b"/>
            <a:pathLst>
              <a:path w="192" h="235">
                <a:moveTo>
                  <a:pt x="192" y="0"/>
                </a:moveTo>
                <a:lnTo>
                  <a:pt x="0" y="235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lstStyle/>
          <a:p>
            <a:endParaRPr lang="zh-CN" altLang="en-US" b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pSp>
        <p:nvGrpSpPr>
          <p:cNvPr id="2" name="Group 60"/>
          <p:cNvGrpSpPr/>
          <p:nvPr/>
        </p:nvGrpSpPr>
        <p:grpSpPr bwMode="auto">
          <a:xfrm>
            <a:off x="3439556" y="3733928"/>
            <a:ext cx="5977467" cy="584200"/>
            <a:chOff x="1383" y="301"/>
            <a:chExt cx="2824" cy="276"/>
          </a:xfrm>
        </p:grpSpPr>
        <p:sp>
          <p:nvSpPr>
            <p:cNvPr id="378895" name="Line 15"/>
            <p:cNvSpPr>
              <a:spLocks noChangeShapeType="1"/>
            </p:cNvSpPr>
            <p:nvPr/>
          </p:nvSpPr>
          <p:spPr bwMode="auto">
            <a:xfrm>
              <a:off x="1383" y="391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78896" name="Freeform 16"/>
            <p:cNvSpPr/>
            <p:nvPr/>
          </p:nvSpPr>
          <p:spPr bwMode="auto">
            <a:xfrm>
              <a:off x="1512" y="301"/>
              <a:ext cx="320" cy="2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0" y="276"/>
                </a:cxn>
              </a:cxnLst>
              <a:rect l="0" t="0" r="r" b="b"/>
              <a:pathLst>
                <a:path w="320" h="276">
                  <a:moveTo>
                    <a:pt x="0" y="0"/>
                  </a:moveTo>
                  <a:lnTo>
                    <a:pt x="320" y="27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78899" name="Line 19"/>
            <p:cNvSpPr>
              <a:spLocks noChangeShapeType="1"/>
            </p:cNvSpPr>
            <p:nvPr/>
          </p:nvSpPr>
          <p:spPr bwMode="auto">
            <a:xfrm>
              <a:off x="3981" y="350"/>
              <a:ext cx="226" cy="2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" name="Group 59"/>
          <p:cNvGrpSpPr/>
          <p:nvPr/>
        </p:nvGrpSpPr>
        <p:grpSpPr bwMode="auto">
          <a:xfrm>
            <a:off x="2671205" y="4595411"/>
            <a:ext cx="6529917" cy="0"/>
            <a:chOff x="2074842" y="2108493"/>
            <a:chExt cx="4897438" cy="0"/>
          </a:xfrm>
        </p:grpSpPr>
        <p:sp>
          <p:nvSpPr>
            <p:cNvPr id="378900" name="Line 20"/>
            <p:cNvSpPr>
              <a:spLocks noChangeShapeType="1"/>
            </p:cNvSpPr>
            <p:nvPr/>
          </p:nvSpPr>
          <p:spPr bwMode="auto">
            <a:xfrm>
              <a:off x="1020" y="708"/>
              <a:ext cx="726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78901" name="Line 21"/>
            <p:cNvSpPr>
              <a:spLocks noChangeShapeType="1"/>
            </p:cNvSpPr>
            <p:nvPr/>
          </p:nvSpPr>
          <p:spPr bwMode="auto">
            <a:xfrm>
              <a:off x="3696" y="708"/>
              <a:ext cx="409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  <a:tailEnd type="none" w="med" len="lg"/>
            </a:ln>
            <a:effectLst/>
          </p:spPr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558890" y="2751009"/>
            <a:ext cx="114300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或者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4" name="组合 79"/>
          <p:cNvGrpSpPr/>
          <p:nvPr/>
        </p:nvGrpSpPr>
        <p:grpSpPr>
          <a:xfrm>
            <a:off x="3642993" y="2275102"/>
            <a:ext cx="4874048" cy="1230207"/>
            <a:chOff x="2803683" y="71414"/>
            <a:chExt cx="3655536" cy="922655"/>
          </a:xfrm>
        </p:grpSpPr>
        <p:sp>
          <p:nvSpPr>
            <p:cNvPr id="73" name="Oval 4"/>
            <p:cNvSpPr>
              <a:spLocks noChangeArrowheads="1"/>
            </p:cNvSpPr>
            <p:nvPr/>
          </p:nvSpPr>
          <p:spPr bwMode="auto">
            <a:xfrm>
              <a:off x="4357686" y="7141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 altLang="zh-CN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75" name="直接连接符 74"/>
            <p:cNvCxnSpPr>
              <a:stCxn id="73" idx="2"/>
              <a:endCxn id="378884" idx="7"/>
            </p:cNvCxnSpPr>
            <p:nvPr/>
          </p:nvCxnSpPr>
          <p:spPr>
            <a:xfrm flipH="1">
              <a:off x="2803683" y="287789"/>
              <a:ext cx="1554004" cy="706279"/>
            </a:xfrm>
            <a:prstGeom prst="line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>
              <a:stCxn id="73" idx="4"/>
              <a:endCxn id="378888" idx="0"/>
            </p:cNvCxnSpPr>
            <p:nvPr/>
          </p:nvCxnSpPr>
          <p:spPr>
            <a:xfrm>
              <a:off x="4574063" y="503214"/>
              <a:ext cx="93821" cy="427196"/>
            </a:xfrm>
            <a:prstGeom prst="straightConnector1">
              <a:avLst/>
            </a:prstGeom>
            <a:ln w="28575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73" idx="6"/>
              <a:endCxn id="378890" idx="1"/>
            </p:cNvCxnSpPr>
            <p:nvPr/>
          </p:nvCxnSpPr>
          <p:spPr>
            <a:xfrm>
              <a:off x="4789486" y="287790"/>
              <a:ext cx="1669733" cy="706279"/>
            </a:xfrm>
            <a:prstGeom prst="straightConnector1">
              <a:avLst/>
            </a:prstGeom>
            <a:ln w="28575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81"/>
          <p:cNvGrpSpPr/>
          <p:nvPr/>
        </p:nvGrpSpPr>
        <p:grpSpPr>
          <a:xfrm>
            <a:off x="2290418" y="5158237"/>
            <a:ext cx="8382059" cy="1320882"/>
            <a:chOff x="1785918" y="2753021"/>
            <a:chExt cx="6286544" cy="990661"/>
          </a:xfrm>
        </p:grpSpPr>
        <p:sp>
          <p:nvSpPr>
            <p:cNvPr id="72" name="下箭头 71"/>
            <p:cNvSpPr/>
            <p:nvPr/>
          </p:nvSpPr>
          <p:spPr>
            <a:xfrm>
              <a:off x="4500562" y="2753021"/>
              <a:ext cx="285752" cy="500066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785918" y="3367445"/>
              <a:ext cx="6286544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按一颗树的方法转换，再删除增加的结点</a:t>
              </a:r>
              <a:endPara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343028" y="155659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、森林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、树转换为二叉树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85290" y="2654300"/>
            <a:ext cx="95542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设森林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中有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棵树，第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、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、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3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、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棵树的结点个数分别为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、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、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、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，则与森林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对应的二叉树根结点的左子树上的结点个数是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  ）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A.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	 B.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  C. 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	   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D.b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</a:t>
            </a:r>
            <a:endParaRPr lang="en-US" altLang="zh-CN" sz="2665" i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403" y="5733419"/>
            <a:ext cx="21907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答案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2900" y="4627880"/>
            <a:ext cx="89598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转换的二叉树中，根结点及左子树的结点由第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棵树中的结点构成的，所以左子树上的结点个数为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36177" y="2318173"/>
            <a:ext cx="1048173" cy="978747"/>
            <a:chOff x="214282" y="142852"/>
            <a:chExt cx="1000100" cy="1071569"/>
          </a:xfrm>
        </p:grpSpPr>
        <p:sp>
          <p:nvSpPr>
            <p:cNvPr id="14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5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6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602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135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示例</a:t>
              </a:r>
              <a:endParaRPr lang="zh-CN" altLang="en-US" sz="2135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343028" y="155659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、森林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、树转换为二叉树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7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6913" y="2374265"/>
            <a:ext cx="946912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设一棵二叉树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是由森林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转换而来的，若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中有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个非叶子结点，则二叉树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中无右孩子的结点个数为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  ）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ts val="3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A.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	   B.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      C.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+1	   D.</a:t>
            </a:r>
            <a:r>
              <a: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+2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5916" y="5884558"/>
            <a:ext cx="1905013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答案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为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C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。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3101" y="3721092"/>
            <a:ext cx="7524803" cy="21336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bIns="144000" rtlCol="0">
            <a:spAutoFit/>
          </a:bodyPr>
          <a:lstStyle/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中每个非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叶子结点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一定有一个最右孩子</a:t>
            </a: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（只有一个孩子结点</a:t>
            </a:r>
            <a:r>
              <a:rPr lang="en-US" altLang="zh-CN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时，</a:t>
            </a:r>
            <a:r>
              <a:rPr lang="en-US" altLang="zh-CN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就是最右孩子）。</a:t>
            </a:r>
            <a:endParaRPr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在转换的</a:t>
            </a: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中，</a:t>
            </a:r>
            <a:r>
              <a:rPr lang="en-US" altLang="zh-CN" sz="2665" i="1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一定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无右孩子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ts val="3000"/>
              </a:lnSpc>
              <a:spcBef>
                <a:spcPts val="1200"/>
              </a:spcBef>
              <a:buBlip>
                <a:blip r:embed="rId1"/>
              </a:buBlip>
            </a:pP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的根结点在</a:t>
            </a:r>
            <a:r>
              <a:rPr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中一定</a:t>
            </a:r>
            <a:r>
              <a:rPr lang="zh-CN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无右孩子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en-US" sz="2665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6" name="组合 15"/>
          <p:cNvGrpSpPr/>
          <p:nvPr/>
        </p:nvGrpSpPr>
        <p:grpSpPr>
          <a:xfrm>
            <a:off x="9169630" y="3684264"/>
            <a:ext cx="762005" cy="1333509"/>
            <a:chOff x="6572264" y="2786058"/>
            <a:chExt cx="571504" cy="1000132"/>
          </a:xfrm>
        </p:grpSpPr>
        <p:sp>
          <p:nvSpPr>
            <p:cNvPr id="12" name="右大括号 11"/>
            <p:cNvSpPr/>
            <p:nvPr/>
          </p:nvSpPr>
          <p:spPr>
            <a:xfrm>
              <a:off x="6572264" y="2786058"/>
              <a:ext cx="142876" cy="1000132"/>
            </a:xfrm>
            <a:prstGeom prst="rightBrace">
              <a:avLst/>
            </a:prstGeom>
            <a:ln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43702" y="3100328"/>
              <a:ext cx="500066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n</a:t>
              </a:r>
              <a:endParaRPr lang="en-US" altLang="zh-CN" sz="266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6" name="组合 16"/>
          <p:cNvGrpSpPr/>
          <p:nvPr/>
        </p:nvGrpSpPr>
        <p:grpSpPr>
          <a:xfrm>
            <a:off x="9169630" y="5088481"/>
            <a:ext cx="762005" cy="672000"/>
            <a:chOff x="6572264" y="4027816"/>
            <a:chExt cx="571504" cy="504000"/>
          </a:xfrm>
        </p:grpSpPr>
        <p:sp>
          <p:nvSpPr>
            <p:cNvPr id="14" name="右大括号 13"/>
            <p:cNvSpPr/>
            <p:nvPr/>
          </p:nvSpPr>
          <p:spPr>
            <a:xfrm>
              <a:off x="6572264" y="4027816"/>
              <a:ext cx="142876" cy="504000"/>
            </a:xfrm>
            <a:prstGeom prst="rightBrace">
              <a:avLst/>
            </a:prstGeom>
            <a:ln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43702" y="4086172"/>
              <a:ext cx="500066" cy="37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35492" y="1916853"/>
            <a:ext cx="1048173" cy="978747"/>
            <a:chOff x="214282" y="142852"/>
            <a:chExt cx="1000100" cy="1071569"/>
          </a:xfrm>
        </p:grpSpPr>
        <p:sp>
          <p:nvSpPr>
            <p:cNvPr id="18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0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1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602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135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示例</a:t>
              </a:r>
              <a:endParaRPr lang="zh-CN" altLang="en-US" sz="2135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343028" y="155659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、森林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、树转换为二叉树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7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3831133" y="3778251"/>
            <a:ext cx="1219200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 sz="32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343028" y="155659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2、二叉树还原为森林、树</a:t>
            </a:r>
            <a:endParaRPr kumimoji="1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5168875" y="2635250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A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4495775" y="3225800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B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4" name="Freeform 6"/>
          <p:cNvSpPr/>
          <p:nvPr/>
        </p:nvSpPr>
        <p:spPr bwMode="auto">
          <a:xfrm>
            <a:off x="4843438" y="2970213"/>
            <a:ext cx="349250" cy="315912"/>
          </a:xfrm>
          <a:custGeom>
            <a:avLst/>
            <a:gdLst/>
            <a:ahLst/>
            <a:cxnLst>
              <a:cxn ang="0">
                <a:pos x="220" y="0"/>
              </a:cxn>
              <a:cxn ang="0">
                <a:pos x="0" y="199"/>
              </a:cxn>
            </a:cxnLst>
            <a:rect l="0" t="0" r="r" b="b"/>
            <a:pathLst>
              <a:path w="220" h="199">
                <a:moveTo>
                  <a:pt x="220" y="0"/>
                </a:moveTo>
                <a:lnTo>
                  <a:pt x="0" y="199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solidFill>
                <a:schemeClr val="tx1"/>
              </a:solidFill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3311500" y="463867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E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auto">
          <a:xfrm>
            <a:off x="4176688" y="463867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F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3743300" y="398938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C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4033813" y="3559175"/>
            <a:ext cx="488950" cy="463550"/>
          </a:xfrm>
          <a:custGeom>
            <a:avLst/>
            <a:gdLst/>
            <a:ahLst/>
            <a:cxnLst>
              <a:cxn ang="0">
                <a:pos x="308" y="0"/>
              </a:cxn>
              <a:cxn ang="0">
                <a:pos x="0" y="292"/>
              </a:cxn>
            </a:cxnLst>
            <a:rect l="0" t="0" r="r" b="b"/>
            <a:pathLst>
              <a:path w="308" h="292">
                <a:moveTo>
                  <a:pt x="308" y="0"/>
                </a:moveTo>
                <a:lnTo>
                  <a:pt x="0" y="292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solidFill>
                <a:schemeClr val="tx1"/>
              </a:solidFill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3608363" y="4368800"/>
            <a:ext cx="217487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4822800" y="463867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G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687988" y="463867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H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254600" y="398938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D</a:t>
            </a:r>
            <a:endParaRPr lang="en-US" altLang="zh-CN" sz="18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>
            <a:off x="5119663" y="4368800"/>
            <a:ext cx="217487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pSp>
        <p:nvGrpSpPr>
          <p:cNvPr id="24" name="Group 47"/>
          <p:cNvGrpSpPr/>
          <p:nvPr/>
        </p:nvGrpSpPr>
        <p:grpSpPr bwMode="auto">
          <a:xfrm>
            <a:off x="4111600" y="3540125"/>
            <a:ext cx="1739900" cy="1119188"/>
            <a:chOff x="753" y="1097"/>
            <a:chExt cx="1096" cy="705"/>
          </a:xfrm>
        </p:grpSpPr>
        <p:sp>
          <p:nvSpPr>
            <p:cNvPr id="26" name="Freeform 14"/>
            <p:cNvSpPr/>
            <p:nvPr/>
          </p:nvSpPr>
          <p:spPr bwMode="auto">
            <a:xfrm>
              <a:off x="1254" y="1097"/>
              <a:ext cx="326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6" y="288"/>
                </a:cxn>
              </a:cxnLst>
              <a:rect l="0" t="0" r="r" b="b"/>
              <a:pathLst>
                <a:path w="326" h="288">
                  <a:moveTo>
                    <a:pt x="0" y="0"/>
                  </a:moveTo>
                  <a:lnTo>
                    <a:pt x="326" y="28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7" name="Freeform 18"/>
            <p:cNvSpPr/>
            <p:nvPr/>
          </p:nvSpPr>
          <p:spPr bwMode="auto">
            <a:xfrm>
              <a:off x="753" y="1616"/>
              <a:ext cx="144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186"/>
                </a:cxn>
              </a:cxnLst>
              <a:rect l="0" t="0" r="r" b="b"/>
              <a:pathLst>
                <a:path w="144" h="186">
                  <a:moveTo>
                    <a:pt x="0" y="0"/>
                  </a:moveTo>
                  <a:lnTo>
                    <a:pt x="144" y="18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1705" y="1616"/>
              <a:ext cx="144" cy="1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186"/>
                </a:cxn>
              </a:cxnLst>
              <a:rect l="0" t="0" r="r" b="b"/>
              <a:pathLst>
                <a:path w="144" h="186">
                  <a:moveTo>
                    <a:pt x="0" y="0"/>
                  </a:moveTo>
                  <a:lnTo>
                    <a:pt x="144" y="18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9" name="Group 46"/>
          <p:cNvGrpSpPr/>
          <p:nvPr/>
        </p:nvGrpSpPr>
        <p:grpSpPr bwMode="auto">
          <a:xfrm>
            <a:off x="4464025" y="2995613"/>
            <a:ext cx="1547813" cy="1655762"/>
            <a:chOff x="975" y="754"/>
            <a:chExt cx="975" cy="1043"/>
          </a:xfrm>
        </p:grpSpPr>
        <p:sp>
          <p:nvSpPr>
            <p:cNvPr id="30" name="Freeform 24"/>
            <p:cNvSpPr/>
            <p:nvPr/>
          </p:nvSpPr>
          <p:spPr bwMode="auto">
            <a:xfrm>
              <a:off x="1565" y="799"/>
              <a:ext cx="127" cy="5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180"/>
                </a:cxn>
                <a:cxn ang="0">
                  <a:pos x="127" y="311"/>
                </a:cxn>
                <a:cxn ang="0">
                  <a:pos x="126" y="420"/>
                </a:cxn>
                <a:cxn ang="0">
                  <a:pos x="89" y="579"/>
                </a:cxn>
              </a:cxnLst>
              <a:rect l="0" t="0" r="r" b="b"/>
              <a:pathLst>
                <a:path w="127" h="579">
                  <a:moveTo>
                    <a:pt x="0" y="0"/>
                  </a:moveTo>
                  <a:lnTo>
                    <a:pt x="78" y="180"/>
                  </a:lnTo>
                  <a:lnTo>
                    <a:pt x="127" y="311"/>
                  </a:lnTo>
                  <a:lnTo>
                    <a:pt x="126" y="420"/>
                  </a:lnTo>
                  <a:lnTo>
                    <a:pt x="89" y="579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ysDot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975" y="1162"/>
              <a:ext cx="189" cy="635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189" y="200"/>
                </a:cxn>
                <a:cxn ang="0">
                  <a:pos x="171" y="350"/>
                </a:cxn>
                <a:cxn ang="0">
                  <a:pos x="129" y="506"/>
                </a:cxn>
                <a:cxn ang="0">
                  <a:pos x="0" y="635"/>
                </a:cxn>
              </a:cxnLst>
              <a:rect l="0" t="0" r="r" b="b"/>
              <a:pathLst>
                <a:path w="189" h="635">
                  <a:moveTo>
                    <a:pt x="136" y="0"/>
                  </a:moveTo>
                  <a:lnTo>
                    <a:pt x="189" y="200"/>
                  </a:lnTo>
                  <a:lnTo>
                    <a:pt x="171" y="350"/>
                  </a:lnTo>
                  <a:lnTo>
                    <a:pt x="129" y="506"/>
                  </a:lnTo>
                  <a:lnTo>
                    <a:pt x="0" y="635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ysDot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1655" y="754"/>
              <a:ext cx="295" cy="10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5" y="308"/>
                </a:cxn>
                <a:cxn ang="0">
                  <a:pos x="289" y="530"/>
                </a:cxn>
                <a:cxn ang="0">
                  <a:pos x="295" y="794"/>
                </a:cxn>
                <a:cxn ang="0">
                  <a:pos x="272" y="1043"/>
                </a:cxn>
              </a:cxnLst>
              <a:rect l="0" t="0" r="r" b="b"/>
              <a:pathLst>
                <a:path w="295" h="1043">
                  <a:moveTo>
                    <a:pt x="0" y="0"/>
                  </a:moveTo>
                  <a:lnTo>
                    <a:pt x="205" y="308"/>
                  </a:lnTo>
                  <a:lnTo>
                    <a:pt x="289" y="530"/>
                  </a:lnTo>
                  <a:lnTo>
                    <a:pt x="295" y="794"/>
                  </a:lnTo>
                  <a:lnTo>
                    <a:pt x="272" y="1043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ysDot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sp>
        <p:nvSpPr>
          <p:cNvPr id="33" name="AutoShape 27"/>
          <p:cNvSpPr>
            <a:spLocks noChangeArrowheads="1"/>
          </p:cNvSpPr>
          <p:nvPr/>
        </p:nvSpPr>
        <p:spPr bwMode="auto">
          <a:xfrm>
            <a:off x="6767488" y="3714750"/>
            <a:ext cx="647700" cy="360000"/>
          </a:xfrm>
          <a:prstGeom prst="rightArrow">
            <a:avLst>
              <a:gd name="adj1" fmla="val 50000"/>
              <a:gd name="adj2" fmla="val 37363"/>
            </a:avLst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p>
            <a:endParaRPr lang="zh-CN" altLang="en-US" sz="1800" b="0">
              <a:solidFill>
                <a:schemeClr val="tx1"/>
              </a:solidFill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34" name="Group 52"/>
          <p:cNvGrpSpPr/>
          <p:nvPr/>
        </p:nvGrpSpPr>
        <p:grpSpPr bwMode="auto">
          <a:xfrm>
            <a:off x="7421855" y="2635250"/>
            <a:ext cx="2947988" cy="2506663"/>
            <a:chOff x="3210" y="1208"/>
            <a:chExt cx="1857" cy="1579"/>
          </a:xfrm>
        </p:grpSpPr>
        <p:sp>
          <p:nvSpPr>
            <p:cNvPr id="35" name="Freeform 42"/>
            <p:cNvSpPr/>
            <p:nvPr/>
          </p:nvSpPr>
          <p:spPr bwMode="auto">
            <a:xfrm>
              <a:off x="4385" y="1392"/>
              <a:ext cx="456" cy="2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456" y="252"/>
                </a:cxn>
              </a:cxnLst>
              <a:rect l="0" t="0" r="r" b="b"/>
              <a:pathLst>
                <a:path w="456" h="252">
                  <a:moveTo>
                    <a:pt x="0" y="0"/>
                  </a:moveTo>
                  <a:lnTo>
                    <a:pt x="30" y="0"/>
                  </a:lnTo>
                  <a:lnTo>
                    <a:pt x="456" y="252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6" name="Oval 28"/>
            <p:cNvSpPr>
              <a:spLocks noChangeArrowheads="1"/>
            </p:cNvSpPr>
            <p:nvPr/>
          </p:nvSpPr>
          <p:spPr bwMode="auto">
            <a:xfrm>
              <a:off x="4138" y="1208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A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37" name="Oval 29"/>
            <p:cNvSpPr>
              <a:spLocks noChangeArrowheads="1"/>
            </p:cNvSpPr>
            <p:nvPr/>
          </p:nvSpPr>
          <p:spPr bwMode="auto">
            <a:xfrm>
              <a:off x="3685" y="1625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B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3903" y="1410"/>
              <a:ext cx="254" cy="241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0" y="241"/>
                </a:cxn>
              </a:cxnLst>
              <a:rect l="0" t="0" r="r" b="b"/>
              <a:pathLst>
                <a:path w="254" h="241">
                  <a:moveTo>
                    <a:pt x="254" y="0"/>
                  </a:moveTo>
                  <a:lnTo>
                    <a:pt x="0" y="241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9" name="Oval 31"/>
            <p:cNvSpPr>
              <a:spLocks noChangeArrowheads="1"/>
            </p:cNvSpPr>
            <p:nvPr/>
          </p:nvSpPr>
          <p:spPr bwMode="auto">
            <a:xfrm>
              <a:off x="3210" y="2515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E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40" name="Oval 32"/>
            <p:cNvSpPr>
              <a:spLocks noChangeArrowheads="1"/>
            </p:cNvSpPr>
            <p:nvPr/>
          </p:nvSpPr>
          <p:spPr bwMode="auto">
            <a:xfrm>
              <a:off x="3913" y="2115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F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3434" y="2106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C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3605" y="1866"/>
              <a:ext cx="138" cy="252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0" y="252"/>
                </a:cxn>
              </a:cxnLst>
              <a:rect l="0" t="0" r="r" b="b"/>
              <a:pathLst>
                <a:path w="138" h="252">
                  <a:moveTo>
                    <a:pt x="138" y="0"/>
                  </a:moveTo>
                  <a:lnTo>
                    <a:pt x="0" y="252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481" y="1884"/>
              <a:ext cx="1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0"/>
                </a:cxn>
              </a:cxnLst>
              <a:rect l="0" t="0" r="r" b="b"/>
              <a:pathLst>
                <a:path w="1" h="240">
                  <a:moveTo>
                    <a:pt x="0" y="0"/>
                  </a:moveTo>
                  <a:lnTo>
                    <a:pt x="0" y="24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5" name="Freeform 36"/>
            <p:cNvSpPr/>
            <p:nvPr/>
          </p:nvSpPr>
          <p:spPr bwMode="auto">
            <a:xfrm>
              <a:off x="3377" y="2346"/>
              <a:ext cx="114" cy="174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0" y="174"/>
                </a:cxn>
              </a:cxnLst>
              <a:rect l="0" t="0" r="r" b="b"/>
              <a:pathLst>
                <a:path w="114" h="174">
                  <a:moveTo>
                    <a:pt x="114" y="0"/>
                  </a:moveTo>
                  <a:lnTo>
                    <a:pt x="0" y="17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4331" y="1464"/>
              <a:ext cx="108" cy="1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156"/>
                </a:cxn>
              </a:cxnLst>
              <a:rect l="0" t="0" r="r" b="b"/>
              <a:pathLst>
                <a:path w="108" h="156">
                  <a:moveTo>
                    <a:pt x="0" y="0"/>
                  </a:moveTo>
                  <a:lnTo>
                    <a:pt x="108" y="15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4341" y="2115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G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0" name="Oval 39"/>
            <p:cNvSpPr>
              <a:spLocks noChangeArrowheads="1"/>
            </p:cNvSpPr>
            <p:nvPr/>
          </p:nvSpPr>
          <p:spPr bwMode="auto">
            <a:xfrm>
              <a:off x="4795" y="1616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H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1" name="Oval 40"/>
            <p:cNvSpPr>
              <a:spLocks noChangeArrowheads="1"/>
            </p:cNvSpPr>
            <p:nvPr/>
          </p:nvSpPr>
          <p:spPr bwMode="auto">
            <a:xfrm>
              <a:off x="4341" y="1616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D</a:t>
              </a:r>
              <a:endParaRPr lang="en-US" altLang="zh-CN" sz="18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3911" y="1866"/>
              <a:ext cx="138" cy="2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" y="251"/>
                </a:cxn>
              </a:cxnLst>
              <a:rect l="0" t="0" r="r" b="b"/>
              <a:pathLst>
                <a:path w="138" h="251">
                  <a:moveTo>
                    <a:pt x="0" y="0"/>
                  </a:moveTo>
                  <a:lnTo>
                    <a:pt x="138" y="251"/>
                  </a:lnTo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solidFill>
                  <a:schemeClr val="tx1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sp>
        <p:nvSpPr>
          <p:cNvPr id="53" name="TextBox 43"/>
          <p:cNvSpPr txBox="1"/>
          <p:nvPr/>
        </p:nvSpPr>
        <p:spPr>
          <a:xfrm>
            <a:off x="2591435" y="2181860"/>
            <a:ext cx="490220" cy="43205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p>
            <a:pPr marL="457200" indent="-457200">
              <a:buBlip>
                <a:blip r:embed="rId1"/>
              </a:buBlip>
            </a:pPr>
            <a:r>
              <a:rPr kumimoji="1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将一棵二叉树还原为一棵树</a:t>
            </a:r>
            <a:endParaRPr kumimoji="1"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54" name="组合 47"/>
          <p:cNvGrpSpPr/>
          <p:nvPr/>
        </p:nvGrpSpPr>
        <p:grpSpPr>
          <a:xfrm>
            <a:off x="8437894" y="4788224"/>
            <a:ext cx="1335116" cy="898846"/>
            <a:chOff x="6572264" y="4357694"/>
            <a:chExt cx="1335116" cy="898846"/>
          </a:xfrm>
        </p:grpSpPr>
        <p:sp>
          <p:nvSpPr>
            <p:cNvPr id="55" name="Text Box 50"/>
            <p:cNvSpPr txBox="1">
              <a:spLocks noChangeArrowheads="1"/>
            </p:cNvSpPr>
            <p:nvPr/>
          </p:nvSpPr>
          <p:spPr bwMode="auto">
            <a:xfrm>
              <a:off x="6572264" y="4857760"/>
              <a:ext cx="1335116" cy="398780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还原的树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6" name="上箭头 55"/>
            <p:cNvSpPr/>
            <p:nvPr/>
          </p:nvSpPr>
          <p:spPr>
            <a:xfrm>
              <a:off x="7072330" y="4357694"/>
              <a:ext cx="214314" cy="357190"/>
            </a:xfrm>
            <a:prstGeom prst="up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cs typeface="思源黑体 CN Bold" panose="020B0800000000000000" charset="-122"/>
              </a:endParaRPr>
            </a:p>
          </p:txBody>
        </p:sp>
      </p:grpSp>
      <p:sp>
        <p:nvSpPr>
          <p:cNvPr id="57" name="TextBox 48"/>
          <p:cNvSpPr txBox="1"/>
          <p:nvPr/>
        </p:nvSpPr>
        <p:spPr>
          <a:xfrm>
            <a:off x="3608070" y="5716905"/>
            <a:ext cx="7004685" cy="80899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ts val="2800"/>
              </a:lnSpc>
              <a:buBlip>
                <a:blip r:embed="rId2"/>
              </a:buBlip>
            </a:pP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左孩子关系恢复为长子关系</a:t>
            </a:r>
            <a:endParaRPr lang="en-US" altLang="zh-CN" sz="2000" smtClean="0"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marL="457200" indent="-457200" algn="l">
              <a:lnSpc>
                <a:spcPts val="2800"/>
              </a:lnSpc>
              <a:buBlip>
                <a:blip r:embed="rId2"/>
              </a:buBlip>
            </a:pP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右孩子关系恢复为兄弟关系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57" grpId="0" bldLvl="0" animBg="1"/>
      <p:bldP spid="57" grpId="1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343028" y="155659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2、二叉树还原为森林、树</a:t>
            </a:r>
            <a:endParaRPr kumimoji="1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5350541" y="407479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G</a:t>
            </a:r>
            <a:endParaRPr lang="en-US" altLang="zh-CN" sz="1800" b="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4845716" y="472249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H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5495003" y="5227320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I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6" name="Freeform 8"/>
          <p:cNvSpPr/>
          <p:nvPr/>
        </p:nvSpPr>
        <p:spPr bwMode="auto">
          <a:xfrm>
            <a:off x="5155278" y="4424045"/>
            <a:ext cx="238125" cy="333375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0" y="210"/>
              </a:cxn>
            </a:cxnLst>
            <a:rect l="0" t="0" r="r" b="b"/>
            <a:pathLst>
              <a:path w="150" h="210">
                <a:moveTo>
                  <a:pt x="150" y="0"/>
                </a:moveTo>
                <a:lnTo>
                  <a:pt x="0" y="21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7" name="Freeform 9"/>
          <p:cNvSpPr/>
          <p:nvPr/>
        </p:nvSpPr>
        <p:spPr bwMode="auto">
          <a:xfrm>
            <a:off x="5269578" y="5033645"/>
            <a:ext cx="304800" cy="2381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150"/>
              </a:cxn>
            </a:cxnLst>
            <a:rect l="0" t="0" r="r" b="b"/>
            <a:pathLst>
              <a:path w="192" h="150">
                <a:moveTo>
                  <a:pt x="0" y="0"/>
                </a:moveTo>
                <a:lnTo>
                  <a:pt x="192" y="15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>
            <a:off x="3839241" y="2706370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A</a:t>
            </a:r>
            <a:endParaRPr lang="en-US" altLang="zh-CN" sz="1800" b="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9" name="Oval 11"/>
          <p:cNvSpPr>
            <a:spLocks noChangeArrowheads="1"/>
          </p:cNvSpPr>
          <p:nvPr/>
        </p:nvSpPr>
        <p:spPr bwMode="auto">
          <a:xfrm>
            <a:off x="3045491" y="342550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B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0" name="Oval 12"/>
          <p:cNvSpPr>
            <a:spLocks noChangeArrowheads="1"/>
          </p:cNvSpPr>
          <p:nvPr/>
        </p:nvSpPr>
        <p:spPr bwMode="auto">
          <a:xfrm>
            <a:off x="3477291" y="4147820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C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3982116" y="472249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D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2" name="Freeform 14"/>
          <p:cNvSpPr/>
          <p:nvPr/>
        </p:nvSpPr>
        <p:spPr bwMode="auto">
          <a:xfrm>
            <a:off x="3421728" y="3033395"/>
            <a:ext cx="457200" cy="457200"/>
          </a:xfrm>
          <a:custGeom>
            <a:avLst/>
            <a:gdLst/>
            <a:ahLst/>
            <a:cxnLst>
              <a:cxn ang="0">
                <a:pos x="288" y="0"/>
              </a:cxn>
              <a:cxn ang="0">
                <a:pos x="0" y="288"/>
              </a:cxn>
            </a:cxnLst>
            <a:rect l="0" t="0" r="r" b="b"/>
            <a:pathLst>
              <a:path w="288" h="288">
                <a:moveTo>
                  <a:pt x="288" y="0"/>
                </a:moveTo>
                <a:lnTo>
                  <a:pt x="0" y="288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3" name="Freeform 15"/>
          <p:cNvSpPr/>
          <p:nvPr/>
        </p:nvSpPr>
        <p:spPr bwMode="auto">
          <a:xfrm>
            <a:off x="3383628" y="3814445"/>
            <a:ext cx="247650" cy="333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6" y="210"/>
              </a:cxn>
            </a:cxnLst>
            <a:rect l="0" t="0" r="r" b="b"/>
            <a:pathLst>
              <a:path w="156" h="210">
                <a:moveTo>
                  <a:pt x="0" y="0"/>
                </a:moveTo>
                <a:lnTo>
                  <a:pt x="156" y="21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4" name="Freeform 16"/>
          <p:cNvSpPr/>
          <p:nvPr/>
        </p:nvSpPr>
        <p:spPr bwMode="auto">
          <a:xfrm>
            <a:off x="3850353" y="4500245"/>
            <a:ext cx="200025" cy="266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" y="168"/>
              </a:cxn>
            </a:cxnLst>
            <a:rect l="0" t="0" r="r" b="b"/>
            <a:pathLst>
              <a:path w="126" h="168">
                <a:moveTo>
                  <a:pt x="0" y="0"/>
                </a:moveTo>
                <a:lnTo>
                  <a:pt x="126" y="16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4629816" y="342709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E</a:t>
            </a:r>
            <a:endParaRPr lang="en-US" altLang="zh-CN" sz="1800" b="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7" name="Oval 18"/>
          <p:cNvSpPr>
            <a:spLocks noChangeArrowheads="1"/>
          </p:cNvSpPr>
          <p:nvPr/>
        </p:nvSpPr>
        <p:spPr bwMode="auto">
          <a:xfrm>
            <a:off x="4269453" y="4146233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F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8" name="Freeform 19"/>
          <p:cNvSpPr/>
          <p:nvPr/>
        </p:nvSpPr>
        <p:spPr bwMode="auto">
          <a:xfrm>
            <a:off x="4558378" y="3843020"/>
            <a:ext cx="190500" cy="317500"/>
          </a:xfrm>
          <a:custGeom>
            <a:avLst/>
            <a:gdLst/>
            <a:ahLst/>
            <a:cxnLst>
              <a:cxn ang="0">
                <a:pos x="120" y="0"/>
              </a:cxn>
              <a:cxn ang="0">
                <a:pos x="0" y="200"/>
              </a:cxn>
            </a:cxnLst>
            <a:rect l="0" t="0" r="r" b="b"/>
            <a:pathLst>
              <a:path w="120" h="200">
                <a:moveTo>
                  <a:pt x="120" y="0"/>
                </a:moveTo>
                <a:lnTo>
                  <a:pt x="0" y="20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9" name="Freeform 20"/>
          <p:cNvSpPr/>
          <p:nvPr/>
        </p:nvSpPr>
        <p:spPr bwMode="auto">
          <a:xfrm>
            <a:off x="4250403" y="3023870"/>
            <a:ext cx="476250" cy="428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0" y="270"/>
              </a:cxn>
            </a:cxnLst>
            <a:rect l="0" t="0" r="r" b="b"/>
            <a:pathLst>
              <a:path w="300" h="270">
                <a:moveTo>
                  <a:pt x="0" y="0"/>
                </a:moveTo>
                <a:lnTo>
                  <a:pt x="300" y="27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30" name="Freeform 21"/>
          <p:cNvSpPr/>
          <p:nvPr/>
        </p:nvSpPr>
        <p:spPr bwMode="auto">
          <a:xfrm>
            <a:off x="5021928" y="3757295"/>
            <a:ext cx="400050" cy="388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2" y="245"/>
              </a:cxn>
            </a:cxnLst>
            <a:rect l="0" t="0" r="r" b="b"/>
            <a:pathLst>
              <a:path w="252" h="245">
                <a:moveTo>
                  <a:pt x="0" y="0"/>
                </a:moveTo>
                <a:lnTo>
                  <a:pt x="252" y="245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pSp>
        <p:nvGrpSpPr>
          <p:cNvPr id="31" name="Group 49"/>
          <p:cNvGrpSpPr/>
          <p:nvPr/>
        </p:nvGrpSpPr>
        <p:grpSpPr bwMode="auto">
          <a:xfrm>
            <a:off x="4209084" y="3335020"/>
            <a:ext cx="2228851" cy="2319338"/>
            <a:chOff x="1166" y="1694"/>
            <a:chExt cx="1404" cy="1461"/>
          </a:xfrm>
        </p:grpSpPr>
        <p:sp>
          <p:nvSpPr>
            <p:cNvPr id="32" name="Oval 23"/>
            <p:cNvSpPr>
              <a:spLocks noChangeArrowheads="1"/>
            </p:cNvSpPr>
            <p:nvPr/>
          </p:nvSpPr>
          <p:spPr bwMode="auto">
            <a:xfrm rot="2049258">
              <a:off x="1166" y="1694"/>
              <a:ext cx="537" cy="8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 algn="ctr">
              <a:solidFill>
                <a:schemeClr val="tx1"/>
              </a:solidFill>
              <a:prstDash val="sysDot"/>
              <a:round/>
              <a:tailEnd type="none" w="med" len="lg"/>
            </a:ln>
            <a:effectLst/>
          </p:spPr>
          <p:txBody>
            <a:bodyPr wrap="none" anchor="ctr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3" name="Oval 24"/>
            <p:cNvSpPr>
              <a:spLocks noChangeArrowheads="1"/>
            </p:cNvSpPr>
            <p:nvPr/>
          </p:nvSpPr>
          <p:spPr bwMode="auto">
            <a:xfrm rot="2049258">
              <a:off x="1545" y="2136"/>
              <a:ext cx="1025" cy="1019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 algn="ctr">
              <a:solidFill>
                <a:schemeClr val="tx1"/>
              </a:solidFill>
              <a:prstDash val="sysDot"/>
              <a:round/>
              <a:tailEnd type="none" w="med" len="lg"/>
            </a:ln>
            <a:effectLst/>
          </p:spPr>
          <p:txBody>
            <a:bodyPr wrap="none" anchor="ctr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4" name="Group 53"/>
          <p:cNvGrpSpPr/>
          <p:nvPr/>
        </p:nvGrpSpPr>
        <p:grpSpPr bwMode="auto">
          <a:xfrm>
            <a:off x="7293641" y="1769428"/>
            <a:ext cx="1728787" cy="2016125"/>
            <a:chOff x="3061" y="527"/>
            <a:chExt cx="1089" cy="1270"/>
          </a:xfrm>
        </p:grpSpPr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3560" y="527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3061" y="980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3469" y="1253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3878" y="1525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269" y="709"/>
              <a:ext cx="308" cy="292"/>
            </a:xfrm>
            <a:custGeom>
              <a:avLst/>
              <a:gdLst/>
              <a:ahLst/>
              <a:cxnLst>
                <a:cxn ang="0">
                  <a:pos x="308" y="0"/>
                </a:cxn>
                <a:cxn ang="0">
                  <a:pos x="0" y="292"/>
                </a:cxn>
              </a:cxnLst>
              <a:rect l="0" t="0" r="r" b="b"/>
              <a:pathLst>
                <a:path w="308" h="292">
                  <a:moveTo>
                    <a:pt x="308" y="0"/>
                  </a:moveTo>
                  <a:lnTo>
                    <a:pt x="0" y="292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3313" y="1185"/>
              <a:ext cx="176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" y="144"/>
                </a:cxn>
              </a:cxnLst>
              <a:rect l="0" t="0" r="r" b="b"/>
              <a:pathLst>
                <a:path w="176" h="144">
                  <a:moveTo>
                    <a:pt x="0" y="0"/>
                  </a:moveTo>
                  <a:lnTo>
                    <a:pt x="176" y="14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3716" y="1458"/>
              <a:ext cx="182" cy="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2" name="AutoShape 46"/>
          <p:cNvSpPr>
            <a:spLocks noChangeArrowheads="1"/>
          </p:cNvSpPr>
          <p:nvPr/>
        </p:nvSpPr>
        <p:spPr bwMode="auto">
          <a:xfrm>
            <a:off x="6510368" y="3452178"/>
            <a:ext cx="649288" cy="360000"/>
          </a:xfrm>
          <a:prstGeom prst="rightArrow">
            <a:avLst>
              <a:gd name="adj1" fmla="val 50000"/>
              <a:gd name="adj2" fmla="val 32256"/>
            </a:avLst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p>
            <a:endParaRPr lang="zh-CN" altLang="en-US" sz="1800" b="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43" name="Group 55"/>
          <p:cNvGrpSpPr/>
          <p:nvPr/>
        </p:nvGrpSpPr>
        <p:grpSpPr bwMode="auto">
          <a:xfrm>
            <a:off x="6430041" y="5011103"/>
            <a:ext cx="2447925" cy="1584325"/>
            <a:chOff x="2517" y="2795"/>
            <a:chExt cx="1542" cy="998"/>
          </a:xfrm>
        </p:grpSpPr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3333" y="3248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H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3787" y="3521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6" name="Freeform 42"/>
            <p:cNvSpPr/>
            <p:nvPr/>
          </p:nvSpPr>
          <p:spPr bwMode="auto">
            <a:xfrm>
              <a:off x="3554" y="3048"/>
              <a:ext cx="210" cy="234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0" y="234"/>
                </a:cxn>
              </a:cxnLst>
              <a:rect l="0" t="0" r="r" b="b"/>
              <a:pathLst>
                <a:path w="210" h="234">
                  <a:moveTo>
                    <a:pt x="210" y="0"/>
                  </a:moveTo>
                  <a:lnTo>
                    <a:pt x="0" y="23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8" name="Freeform 43"/>
            <p:cNvSpPr/>
            <p:nvPr/>
          </p:nvSpPr>
          <p:spPr bwMode="auto">
            <a:xfrm>
              <a:off x="3596" y="3438"/>
              <a:ext cx="198" cy="1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" y="168"/>
                </a:cxn>
              </a:cxnLst>
              <a:rect l="0" t="0" r="r" b="b"/>
              <a:pathLst>
                <a:path w="198" h="168">
                  <a:moveTo>
                    <a:pt x="0" y="0"/>
                  </a:moveTo>
                  <a:lnTo>
                    <a:pt x="198" y="16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0" name="Oval 44"/>
            <p:cNvSpPr>
              <a:spLocks noChangeArrowheads="1"/>
            </p:cNvSpPr>
            <p:nvPr/>
          </p:nvSpPr>
          <p:spPr bwMode="auto">
            <a:xfrm>
              <a:off x="3742" y="2836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2517" y="2795"/>
              <a:ext cx="771" cy="363"/>
            </a:xfrm>
            <a:prstGeom prst="line">
              <a:avLst/>
            </a:prstGeom>
            <a:ln>
              <a:tailEnd type="triangle" w="med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1800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52" name="Group 54"/>
          <p:cNvGrpSpPr/>
          <p:nvPr/>
        </p:nvGrpSpPr>
        <p:grpSpPr bwMode="auto">
          <a:xfrm>
            <a:off x="5277516" y="3859213"/>
            <a:ext cx="3529012" cy="1150937"/>
            <a:chOff x="1791" y="1979"/>
            <a:chExt cx="2223" cy="725"/>
          </a:xfrm>
        </p:grpSpPr>
        <p:sp>
          <p:nvSpPr>
            <p:cNvPr id="53" name="Oval 34"/>
            <p:cNvSpPr>
              <a:spLocks noChangeArrowheads="1"/>
            </p:cNvSpPr>
            <p:nvPr/>
          </p:nvSpPr>
          <p:spPr bwMode="auto">
            <a:xfrm>
              <a:off x="3742" y="1979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4" name="Oval 35"/>
            <p:cNvSpPr>
              <a:spLocks noChangeArrowheads="1"/>
            </p:cNvSpPr>
            <p:nvPr/>
          </p:nvSpPr>
          <p:spPr bwMode="auto">
            <a:xfrm>
              <a:off x="3515" y="2432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5" name="Freeform 38"/>
            <p:cNvSpPr/>
            <p:nvPr/>
          </p:nvSpPr>
          <p:spPr bwMode="auto">
            <a:xfrm>
              <a:off x="3697" y="2241"/>
              <a:ext cx="120" cy="200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0" y="200"/>
                </a:cxn>
              </a:cxnLst>
              <a:rect l="0" t="0" r="r" b="b"/>
              <a:pathLst>
                <a:path w="120" h="200">
                  <a:moveTo>
                    <a:pt x="120" y="0"/>
                  </a:moveTo>
                  <a:lnTo>
                    <a:pt x="0" y="20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6" name="Line 48"/>
            <p:cNvSpPr>
              <a:spLocks noChangeShapeType="1"/>
            </p:cNvSpPr>
            <p:nvPr/>
          </p:nvSpPr>
          <p:spPr bwMode="auto">
            <a:xfrm>
              <a:off x="1791" y="1979"/>
              <a:ext cx="1815" cy="317"/>
            </a:xfrm>
            <a:prstGeom prst="line">
              <a:avLst/>
            </a:prstGeom>
            <a:ln>
              <a:tailEnd type="triangle" w="med" len="lg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1800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sp>
        <p:nvSpPr>
          <p:cNvPr id="57" name="TextBox 46"/>
          <p:cNvSpPr txBox="1"/>
          <p:nvPr/>
        </p:nvSpPr>
        <p:spPr>
          <a:xfrm>
            <a:off x="2478405" y="2156460"/>
            <a:ext cx="490220" cy="36283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p>
            <a:pPr marL="457200" indent="-457200">
              <a:buBlip>
                <a:blip r:embed="rId1"/>
              </a:buBlip>
            </a:pPr>
            <a:r>
              <a:rPr kumimoji="1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将一棵二叉树还原为多棵树</a:t>
            </a:r>
            <a:endParaRPr kumimoji="1"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58" name="组合 49"/>
          <p:cNvGrpSpPr/>
          <p:nvPr/>
        </p:nvGrpSpPr>
        <p:grpSpPr>
          <a:xfrm>
            <a:off x="9246577" y="2635250"/>
            <a:ext cx="857257" cy="3154374"/>
            <a:chOff x="8072462" y="1917700"/>
            <a:chExt cx="857257" cy="3154374"/>
          </a:xfrm>
        </p:grpSpPr>
        <p:sp>
          <p:nvSpPr>
            <p:cNvPr id="59" name="Text Box 51"/>
            <p:cNvSpPr txBox="1">
              <a:spLocks noChangeArrowheads="1"/>
            </p:cNvSpPr>
            <p:nvPr/>
          </p:nvSpPr>
          <p:spPr bwMode="auto">
            <a:xfrm>
              <a:off x="8439499" y="1917700"/>
              <a:ext cx="490220" cy="3154374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vert="eaVer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转换为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3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棵二</a:t>
              </a:r>
              <a:r>
                <a:rPr kumimoji="1"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叉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树</a:t>
              </a:r>
              <a:endPara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60" name="左箭头 59"/>
            <p:cNvSpPr/>
            <p:nvPr/>
          </p:nvSpPr>
          <p:spPr>
            <a:xfrm>
              <a:off x="8072462" y="3357562"/>
              <a:ext cx="428628" cy="214314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 b="0">
                <a:cs typeface="思源黑体 CN Bold" panose="020B08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343028" y="155659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2、二叉树还原为森林、树</a:t>
            </a:r>
            <a:endParaRPr kumimoji="1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131628" y="1984693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A</a:t>
            </a:r>
            <a:endParaRPr lang="en-US" altLang="zh-CN" sz="1800" b="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3339465" y="2703830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B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3987165" y="313721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C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4636453" y="356901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D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420553" y="407447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E</a:t>
            </a:r>
            <a:endParaRPr lang="en-US" altLang="zh-CN" sz="1800" b="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4060190" y="479361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F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8" name="Freeform 11"/>
          <p:cNvSpPr/>
          <p:nvPr/>
        </p:nvSpPr>
        <p:spPr bwMode="auto">
          <a:xfrm>
            <a:off x="3669665" y="2273618"/>
            <a:ext cx="488950" cy="463550"/>
          </a:xfrm>
          <a:custGeom>
            <a:avLst/>
            <a:gdLst/>
            <a:ahLst/>
            <a:cxnLst>
              <a:cxn ang="0">
                <a:pos x="308" y="0"/>
              </a:cxn>
              <a:cxn ang="0">
                <a:pos x="0" y="292"/>
              </a:cxn>
            </a:cxnLst>
            <a:rect l="0" t="0" r="r" b="b"/>
            <a:pathLst>
              <a:path w="308" h="292">
                <a:moveTo>
                  <a:pt x="308" y="0"/>
                </a:moveTo>
                <a:lnTo>
                  <a:pt x="0" y="292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9" name="Freeform 13"/>
          <p:cNvSpPr/>
          <p:nvPr/>
        </p:nvSpPr>
        <p:spPr bwMode="auto">
          <a:xfrm>
            <a:off x="4349115" y="4490403"/>
            <a:ext cx="190500" cy="317500"/>
          </a:xfrm>
          <a:custGeom>
            <a:avLst/>
            <a:gdLst/>
            <a:ahLst/>
            <a:cxnLst>
              <a:cxn ang="0">
                <a:pos x="120" y="0"/>
              </a:cxn>
              <a:cxn ang="0">
                <a:pos x="0" y="200"/>
              </a:cxn>
            </a:cxnLst>
            <a:rect l="0" t="0" r="r" b="b"/>
            <a:pathLst>
              <a:path w="120" h="200">
                <a:moveTo>
                  <a:pt x="120" y="0"/>
                </a:moveTo>
                <a:lnTo>
                  <a:pt x="0" y="20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3771265" y="594550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H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4491990" y="6378893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I</a:t>
            </a:r>
            <a:endParaRPr lang="en-US" altLang="zh-CN" sz="1800" b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2" name="Freeform 17"/>
          <p:cNvSpPr/>
          <p:nvPr/>
        </p:nvSpPr>
        <p:spPr bwMode="auto">
          <a:xfrm>
            <a:off x="4122103" y="5628005"/>
            <a:ext cx="333375" cy="371475"/>
          </a:xfrm>
          <a:custGeom>
            <a:avLst/>
            <a:gdLst/>
            <a:ahLst/>
            <a:cxnLst>
              <a:cxn ang="0">
                <a:pos x="210" y="0"/>
              </a:cxn>
              <a:cxn ang="0">
                <a:pos x="0" y="234"/>
              </a:cxn>
            </a:cxnLst>
            <a:rect l="0" t="0" r="r" b="b"/>
            <a:pathLst>
              <a:path w="210" h="234">
                <a:moveTo>
                  <a:pt x="210" y="0"/>
                </a:moveTo>
                <a:lnTo>
                  <a:pt x="0" y="234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wrap="none"/>
          <a:p>
            <a:endParaRPr lang="zh-CN" altLang="en-US" sz="1800" b="0">
              <a:latin typeface="思源黑体 CN Bold" panose="020B0800000000000000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pSp>
        <p:nvGrpSpPr>
          <p:cNvPr id="23" name="Group 49"/>
          <p:cNvGrpSpPr/>
          <p:nvPr/>
        </p:nvGrpSpPr>
        <p:grpSpPr bwMode="auto">
          <a:xfrm>
            <a:off x="3739515" y="3029268"/>
            <a:ext cx="928688" cy="3557587"/>
            <a:chOff x="864" y="1185"/>
            <a:chExt cx="585" cy="2241"/>
          </a:xfrm>
        </p:grpSpPr>
        <p:sp>
          <p:nvSpPr>
            <p:cNvPr id="24" name="Freeform 12"/>
            <p:cNvSpPr/>
            <p:nvPr/>
          </p:nvSpPr>
          <p:spPr bwMode="auto">
            <a:xfrm>
              <a:off x="864" y="1185"/>
              <a:ext cx="176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6" y="144"/>
                </a:cxn>
              </a:cxnLst>
              <a:rect l="0" t="0" r="r" b="b"/>
              <a:pathLst>
                <a:path w="176" h="144">
                  <a:moveTo>
                    <a:pt x="0" y="0"/>
                  </a:moveTo>
                  <a:lnTo>
                    <a:pt x="176" y="144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1267" y="1458"/>
              <a:ext cx="182" cy="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7" name="Freeform 18"/>
            <p:cNvSpPr/>
            <p:nvPr/>
          </p:nvSpPr>
          <p:spPr bwMode="auto">
            <a:xfrm>
              <a:off x="1147" y="3258"/>
              <a:ext cx="198" cy="1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" y="168"/>
                </a:cxn>
              </a:cxnLst>
              <a:rect l="0" t="0" r="r" b="b"/>
              <a:pathLst>
                <a:path w="198" h="168">
                  <a:moveTo>
                    <a:pt x="0" y="0"/>
                  </a:moveTo>
                  <a:lnTo>
                    <a:pt x="198" y="168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4420553" y="529145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G</a:t>
            </a:r>
            <a:endParaRPr lang="en-US" altLang="zh-CN" sz="1800" b="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29" name="Group 47"/>
          <p:cNvGrpSpPr/>
          <p:nvPr/>
        </p:nvGrpSpPr>
        <p:grpSpPr bwMode="auto">
          <a:xfrm>
            <a:off x="4277678" y="2379980"/>
            <a:ext cx="574675" cy="4000500"/>
            <a:chOff x="1203" y="776"/>
            <a:chExt cx="362" cy="2520"/>
          </a:xfrm>
        </p:grpSpPr>
        <p:sp>
          <p:nvSpPr>
            <p:cNvPr id="30" name="Freeform 23"/>
            <p:cNvSpPr/>
            <p:nvPr/>
          </p:nvSpPr>
          <p:spPr bwMode="auto">
            <a:xfrm>
              <a:off x="1203" y="816"/>
              <a:ext cx="29" cy="437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437"/>
                </a:cxn>
              </a:cxnLst>
              <a:rect l="0" t="0" r="r" b="b"/>
              <a:pathLst>
                <a:path w="29" h="437">
                  <a:moveTo>
                    <a:pt x="29" y="0"/>
                  </a:moveTo>
                  <a:lnTo>
                    <a:pt x="0" y="437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ysDot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1344" y="776"/>
              <a:ext cx="221" cy="7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1" y="749"/>
                </a:cxn>
              </a:cxnLst>
              <a:rect l="0" t="0" r="r" b="b"/>
              <a:pathLst>
                <a:path w="221" h="749">
                  <a:moveTo>
                    <a:pt x="0" y="0"/>
                  </a:moveTo>
                  <a:lnTo>
                    <a:pt x="221" y="749"/>
                  </a:lnTo>
                </a:path>
              </a:pathLst>
            </a:custGeom>
            <a:noFill/>
            <a:ln w="28575" cap="flat" cmpd="sng">
              <a:solidFill>
                <a:srgbClr val="663300"/>
              </a:solidFill>
              <a:prstDash val="sysDot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2" name="Line 25"/>
            <p:cNvSpPr>
              <a:spLocks noChangeShapeType="1"/>
            </p:cNvSpPr>
            <p:nvPr/>
          </p:nvSpPr>
          <p:spPr bwMode="auto">
            <a:xfrm>
              <a:off x="1474" y="2888"/>
              <a:ext cx="0" cy="408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prstDash val="sysDot"/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3" name="Group 50"/>
          <p:cNvGrpSpPr/>
          <p:nvPr/>
        </p:nvGrpSpPr>
        <p:grpSpPr bwMode="auto">
          <a:xfrm>
            <a:off x="5716905" y="2273618"/>
            <a:ext cx="2951163" cy="4391025"/>
            <a:chOff x="2200" y="709"/>
            <a:chExt cx="1859" cy="2766"/>
          </a:xfrm>
        </p:grpSpPr>
        <p:sp>
          <p:nvSpPr>
            <p:cNvPr id="34" name="Oval 26"/>
            <p:cNvSpPr>
              <a:spLocks noChangeArrowheads="1"/>
            </p:cNvSpPr>
            <p:nvPr/>
          </p:nvSpPr>
          <p:spPr bwMode="auto">
            <a:xfrm>
              <a:off x="3291" y="709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5" name="Oval 27"/>
            <p:cNvSpPr>
              <a:spLocks noChangeArrowheads="1"/>
            </p:cNvSpPr>
            <p:nvPr/>
          </p:nvSpPr>
          <p:spPr bwMode="auto">
            <a:xfrm>
              <a:off x="2792" y="1162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6" name="Oval 28"/>
            <p:cNvSpPr>
              <a:spLocks noChangeArrowheads="1"/>
            </p:cNvSpPr>
            <p:nvPr/>
          </p:nvSpPr>
          <p:spPr bwMode="auto">
            <a:xfrm>
              <a:off x="3291" y="1162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7" name="Oval 29"/>
            <p:cNvSpPr>
              <a:spLocks noChangeArrowheads="1"/>
            </p:cNvSpPr>
            <p:nvPr/>
          </p:nvSpPr>
          <p:spPr bwMode="auto">
            <a:xfrm>
              <a:off x="3787" y="1162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8" name="Oval 30"/>
            <p:cNvSpPr>
              <a:spLocks noChangeArrowheads="1"/>
            </p:cNvSpPr>
            <p:nvPr/>
          </p:nvSpPr>
          <p:spPr bwMode="auto">
            <a:xfrm>
              <a:off x="3291" y="1797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9" name="Oval 31"/>
            <p:cNvSpPr>
              <a:spLocks noChangeArrowheads="1"/>
            </p:cNvSpPr>
            <p:nvPr/>
          </p:nvSpPr>
          <p:spPr bwMode="auto">
            <a:xfrm>
              <a:off x="3291" y="2250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0" name="Oval 32"/>
            <p:cNvSpPr>
              <a:spLocks noChangeArrowheads="1"/>
            </p:cNvSpPr>
            <p:nvPr/>
          </p:nvSpPr>
          <p:spPr bwMode="auto">
            <a:xfrm>
              <a:off x="3280" y="2660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 dirty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sz="1800" b="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2966" y="3161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H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2" name="Oval 34"/>
            <p:cNvSpPr>
              <a:spLocks noChangeArrowheads="1"/>
            </p:cNvSpPr>
            <p:nvPr/>
          </p:nvSpPr>
          <p:spPr bwMode="auto">
            <a:xfrm>
              <a:off x="3643" y="3203"/>
              <a:ext cx="272" cy="272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b="0">
                  <a:solidFill>
                    <a:srgbClr val="3333FF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endParaRPr lang="en-US" altLang="zh-CN" sz="1800" b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4" name="Freeform 35"/>
            <p:cNvSpPr/>
            <p:nvPr/>
          </p:nvSpPr>
          <p:spPr bwMode="auto">
            <a:xfrm>
              <a:off x="3000" y="891"/>
              <a:ext cx="308" cy="292"/>
            </a:xfrm>
            <a:custGeom>
              <a:avLst/>
              <a:gdLst/>
              <a:ahLst/>
              <a:cxnLst>
                <a:cxn ang="0">
                  <a:pos x="308" y="0"/>
                </a:cxn>
                <a:cxn ang="0">
                  <a:pos x="0" y="292"/>
                </a:cxn>
              </a:cxnLst>
              <a:rect l="0" t="0" r="r" b="b"/>
              <a:pathLst>
                <a:path w="308" h="292">
                  <a:moveTo>
                    <a:pt x="308" y="0"/>
                  </a:moveTo>
                  <a:lnTo>
                    <a:pt x="0" y="292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5" name="Line 36"/>
            <p:cNvSpPr>
              <a:spLocks noChangeShapeType="1"/>
            </p:cNvSpPr>
            <p:nvPr/>
          </p:nvSpPr>
          <p:spPr bwMode="auto">
            <a:xfrm>
              <a:off x="3427" y="2069"/>
              <a:ext cx="0" cy="1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3134" y="2932"/>
              <a:ext cx="192" cy="235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0" y="235"/>
                </a:cxn>
              </a:cxnLst>
              <a:rect l="0" t="0" r="r" b="b"/>
              <a:pathLst>
                <a:path w="192" h="235">
                  <a:moveTo>
                    <a:pt x="192" y="0"/>
                  </a:moveTo>
                  <a:lnTo>
                    <a:pt x="0" y="235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3520" y="2942"/>
              <a:ext cx="240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0" y="240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240" y="24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3424" y="981"/>
              <a:ext cx="0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>
              <a:off x="3560" y="890"/>
              <a:ext cx="318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none" w="med" len="lg"/>
            </a:ln>
            <a:effectLst/>
          </p:spPr>
          <p:txBody>
            <a:bodyPr wrap="none"/>
            <a:p>
              <a:endParaRPr lang="zh-CN" altLang="en-US" sz="18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0" name="AutoShape 48"/>
            <p:cNvSpPr>
              <a:spLocks noChangeArrowheads="1"/>
            </p:cNvSpPr>
            <p:nvPr/>
          </p:nvSpPr>
          <p:spPr bwMode="auto">
            <a:xfrm>
              <a:off x="2200" y="1933"/>
              <a:ext cx="453" cy="227"/>
            </a:xfrm>
            <a:prstGeom prst="rightArrow">
              <a:avLst>
                <a:gd name="adj1" fmla="val 50000"/>
                <a:gd name="adj2" fmla="val 31198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1800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51" name="组合 44"/>
          <p:cNvGrpSpPr/>
          <p:nvPr/>
        </p:nvGrpSpPr>
        <p:grpSpPr>
          <a:xfrm>
            <a:off x="9083055" y="2433940"/>
            <a:ext cx="706760" cy="4143404"/>
            <a:chOff x="6715140" y="1285860"/>
            <a:chExt cx="706760" cy="4143404"/>
          </a:xfrm>
        </p:grpSpPr>
        <p:sp>
          <p:nvSpPr>
            <p:cNvPr id="52" name="Text Box 52"/>
            <p:cNvSpPr txBox="1">
              <a:spLocks noChangeArrowheads="1"/>
            </p:cNvSpPr>
            <p:nvPr/>
          </p:nvSpPr>
          <p:spPr bwMode="auto">
            <a:xfrm>
              <a:off x="6931680" y="2346328"/>
              <a:ext cx="490220" cy="2011366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vert="eaVert" wrap="square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还原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为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3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棵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树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3" name="右大括号 52"/>
            <p:cNvSpPr/>
            <p:nvPr/>
          </p:nvSpPr>
          <p:spPr>
            <a:xfrm>
              <a:off x="6715140" y="1285860"/>
              <a:ext cx="214314" cy="4143404"/>
            </a:xfrm>
            <a:prstGeom prst="rightBrace">
              <a:avLst/>
            </a:prstGeom>
            <a:ln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cs typeface="思源黑体 CN Bold" panose="020B08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7170" y="2168102"/>
            <a:ext cx="9461500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设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是树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中的一个非根结点，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是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所对应的二叉树。在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是其双亲结点的右孩子，下列结论正确的是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（  ）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A.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在树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是其双亲的第一个孩子</a:t>
            </a:r>
            <a:endParaRPr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B.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在树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一定无右边兄弟</a:t>
            </a:r>
            <a:endParaRPr lang="zh-CN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C.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在树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一定是叶子结点</a:t>
            </a:r>
            <a:endParaRPr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D.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在树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T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lang="zh-CN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一定有左边兄弟</a:t>
            </a:r>
            <a:endParaRPr lang="zh-CN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55605" y="3573374"/>
            <a:ext cx="21907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答案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为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D</a:t>
            </a:r>
            <a:r>
              <a:rPr lang="zh-CN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。</a:t>
            </a:r>
            <a:endParaRPr lang="zh-CN" altLang="zh-CN" sz="2665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5" name="组合 27"/>
          <p:cNvGrpSpPr/>
          <p:nvPr/>
        </p:nvGrpSpPr>
        <p:grpSpPr>
          <a:xfrm>
            <a:off x="1904971" y="4481829"/>
            <a:ext cx="5810291" cy="1809763"/>
            <a:chOff x="1428728" y="3357562"/>
            <a:chExt cx="4357718" cy="1357322"/>
          </a:xfrm>
        </p:grpSpPr>
        <p:sp>
          <p:nvSpPr>
            <p:cNvPr id="12" name="TextBox 11"/>
            <p:cNvSpPr txBox="1"/>
            <p:nvPr/>
          </p:nvSpPr>
          <p:spPr>
            <a:xfrm>
              <a:off x="1428728" y="3643314"/>
              <a:ext cx="428628" cy="3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428860" y="4286256"/>
              <a:ext cx="357190" cy="42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x</a:t>
              </a:r>
              <a:endPara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57818" y="3357562"/>
              <a:ext cx="428628" cy="3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T</a:t>
              </a:r>
              <a:endPara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928794" y="3786190"/>
              <a:ext cx="357190" cy="4286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y</a:t>
              </a:r>
              <a:endPara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7" name="直接连接符 16"/>
            <p:cNvCxnSpPr>
              <a:stCxn id="15" idx="5"/>
              <a:endCxn id="13" idx="1"/>
            </p:cNvCxnSpPr>
            <p:nvPr/>
          </p:nvCxnSpPr>
          <p:spPr>
            <a:xfrm rot="16200000" flipH="1">
              <a:off x="2258932" y="4126790"/>
              <a:ext cx="196980" cy="247494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286380" y="4286256"/>
              <a:ext cx="357190" cy="4286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x</a:t>
              </a:r>
              <a:endPara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714876" y="4286256"/>
              <a:ext cx="357190" cy="4286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tIns="0" bIns="0" rtlCol="0" anchor="ctr"/>
            <a:lstStyle/>
            <a:p>
              <a:pPr algn="ctr"/>
              <a:r>
                <a:rPr lang="en-US" altLang="zh-CN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y</a:t>
              </a:r>
              <a:endPara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000628" y="3500438"/>
              <a:ext cx="357190" cy="4286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665">
                <a:solidFill>
                  <a:schemeClr val="tx1"/>
                </a:solidFill>
                <a:cs typeface="思源黑体 CN Bold" panose="020B0800000000000000" charset="-122"/>
              </a:endParaRPr>
            </a:p>
          </p:txBody>
        </p:sp>
        <p:cxnSp>
          <p:nvCxnSpPr>
            <p:cNvPr id="24" name="直接连接符 23"/>
            <p:cNvCxnSpPr>
              <a:stCxn id="22" idx="3"/>
              <a:endCxn id="20" idx="0"/>
            </p:cNvCxnSpPr>
            <p:nvPr/>
          </p:nvCxnSpPr>
          <p:spPr>
            <a:xfrm rot="5400000">
              <a:off x="4763224" y="3996542"/>
              <a:ext cx="419961" cy="159466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22" idx="5"/>
              <a:endCxn id="19" idx="0"/>
            </p:cNvCxnSpPr>
            <p:nvPr/>
          </p:nvCxnSpPr>
          <p:spPr>
            <a:xfrm rot="16200000" flipH="1">
              <a:off x="5175262" y="3996542"/>
              <a:ext cx="419961" cy="159466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右箭头 26"/>
            <p:cNvSpPr/>
            <p:nvPr/>
          </p:nvSpPr>
          <p:spPr>
            <a:xfrm>
              <a:off x="3357554" y="4143380"/>
              <a:ext cx="571504" cy="21431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思源黑体 CN Bold" panose="020B0800000000000000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8997" y="2277110"/>
            <a:ext cx="1048173" cy="978747"/>
            <a:chOff x="214282" y="142852"/>
            <a:chExt cx="1000100" cy="1071569"/>
          </a:xfrm>
        </p:grpSpPr>
        <p:sp>
          <p:nvSpPr>
            <p:cNvPr id="18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602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135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示例</a:t>
              </a:r>
              <a:endParaRPr lang="zh-CN" altLang="en-US" sz="2135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343028" y="155659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2、二叉树还原为森林、树</a:t>
            </a:r>
            <a:endParaRPr kumimoji="1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2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8713" y="2221442"/>
            <a:ext cx="948436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  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高度为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3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的满二叉树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B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，将其还原为森林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T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，其中包含根结点的那棵树中必定有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（   ）</a:t>
            </a:r>
            <a:r>
              <a:rPr lang="zh-CN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结点。</a:t>
            </a:r>
            <a:endParaRPr lang="zh-CN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ts val="3000"/>
              </a:lnSpc>
            </a:pP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  A.1	   	B.2		C.3		D.4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5578" y="6164386"/>
            <a:ext cx="21907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答案</a:t>
            </a:r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</a:t>
            </a:r>
            <a:r>
              <a:rPr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</a:t>
            </a:r>
            <a:r>
              <a:rPr lang="zh-CN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zh-CN" sz="2665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6" name="组合 43"/>
          <p:cNvGrpSpPr/>
          <p:nvPr/>
        </p:nvGrpSpPr>
        <p:grpSpPr>
          <a:xfrm>
            <a:off x="2577219" y="3670718"/>
            <a:ext cx="3344079" cy="2311416"/>
            <a:chOff x="1000100" y="3000372"/>
            <a:chExt cx="2193380" cy="1500198"/>
          </a:xfrm>
        </p:grpSpPr>
        <p:sp>
          <p:nvSpPr>
            <p:cNvPr id="11" name="椭圆 10"/>
            <p:cNvSpPr/>
            <p:nvPr/>
          </p:nvSpPr>
          <p:spPr>
            <a:xfrm>
              <a:off x="1960040" y="3000372"/>
              <a:ext cx="285752" cy="28575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357290" y="3643314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000100" y="4214818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693282" y="4214818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cxnSp>
          <p:nvCxnSpPr>
            <p:cNvPr id="16" name="直接连接符 15"/>
            <p:cNvCxnSpPr>
              <a:stCxn id="12" idx="3"/>
              <a:endCxn id="13" idx="0"/>
            </p:cNvCxnSpPr>
            <p:nvPr/>
          </p:nvCxnSpPr>
          <p:spPr>
            <a:xfrm rot="5400000">
              <a:off x="1107258" y="3922938"/>
              <a:ext cx="327599" cy="25616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2" idx="5"/>
              <a:endCxn id="14" idx="0"/>
            </p:cNvCxnSpPr>
            <p:nvPr/>
          </p:nvCxnSpPr>
          <p:spPr>
            <a:xfrm rot="16200000" flipH="1">
              <a:off x="1554877" y="3933536"/>
              <a:ext cx="327599" cy="234963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2571736" y="3643314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214546" y="4214818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907728" y="4214818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cxnSp>
          <p:nvCxnSpPr>
            <p:cNvPr id="25" name="直接连接符 24"/>
            <p:cNvCxnSpPr>
              <a:stCxn id="22" idx="3"/>
              <a:endCxn id="23" idx="0"/>
            </p:cNvCxnSpPr>
            <p:nvPr/>
          </p:nvCxnSpPr>
          <p:spPr>
            <a:xfrm rot="5400000">
              <a:off x="2321704" y="3922938"/>
              <a:ext cx="327599" cy="256161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22" idx="5"/>
              <a:endCxn id="24" idx="0"/>
            </p:cNvCxnSpPr>
            <p:nvPr/>
          </p:nvCxnSpPr>
          <p:spPr>
            <a:xfrm rot="16200000" flipH="1">
              <a:off x="2769323" y="3933536"/>
              <a:ext cx="327599" cy="234963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1" idx="3"/>
              <a:endCxn id="12" idx="7"/>
            </p:cNvCxnSpPr>
            <p:nvPr/>
          </p:nvCxnSpPr>
          <p:spPr>
            <a:xfrm rot="5400000">
              <a:off x="1581099" y="3264373"/>
              <a:ext cx="440884" cy="400692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11" idx="5"/>
              <a:endCxn id="22" idx="1"/>
            </p:cNvCxnSpPr>
            <p:nvPr/>
          </p:nvCxnSpPr>
          <p:spPr>
            <a:xfrm rot="16200000" flipH="1">
              <a:off x="2188322" y="3259900"/>
              <a:ext cx="440884" cy="40963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" name="组合 45"/>
          <p:cNvGrpSpPr/>
          <p:nvPr/>
        </p:nvGrpSpPr>
        <p:grpSpPr>
          <a:xfrm>
            <a:off x="6006244" y="3214995"/>
            <a:ext cx="3081968" cy="3617837"/>
            <a:chOff x="3571868" y="2870132"/>
            <a:chExt cx="2021462" cy="2348116"/>
          </a:xfrm>
        </p:grpSpPr>
        <p:sp>
          <p:nvSpPr>
            <p:cNvPr id="31" name="椭圆 30"/>
            <p:cNvSpPr/>
            <p:nvPr/>
          </p:nvSpPr>
          <p:spPr>
            <a:xfrm>
              <a:off x="5152590" y="2870132"/>
              <a:ext cx="285752" cy="28575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764196" y="3217433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450322" y="3714752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143504" y="3714752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cxnSp>
          <p:nvCxnSpPr>
            <p:cNvPr id="35" name="直接连接符 34"/>
            <p:cNvCxnSpPr>
              <a:stCxn id="32" idx="3"/>
              <a:endCxn id="33" idx="0"/>
            </p:cNvCxnSpPr>
            <p:nvPr/>
          </p:nvCxnSpPr>
          <p:spPr>
            <a:xfrm flipH="1">
              <a:off x="4593909" y="3461338"/>
              <a:ext cx="212135" cy="25387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32" idx="5"/>
              <a:endCxn id="34" idx="0"/>
            </p:cNvCxnSpPr>
            <p:nvPr/>
          </p:nvCxnSpPr>
          <p:spPr>
            <a:xfrm>
              <a:off x="5008657" y="3461337"/>
              <a:ext cx="278220" cy="253878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5307578" y="4090626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4950388" y="4537938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152190" y="4932496"/>
              <a:ext cx="285752" cy="2857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  <p:cxnSp>
          <p:nvCxnSpPr>
            <p:cNvPr id="40" name="直接连接符 39"/>
            <p:cNvCxnSpPr>
              <a:stCxn id="37" idx="3"/>
              <a:endCxn id="38" idx="0"/>
            </p:cNvCxnSpPr>
            <p:nvPr/>
          </p:nvCxnSpPr>
          <p:spPr>
            <a:xfrm flipH="1">
              <a:off x="5093420" y="4335081"/>
              <a:ext cx="256006" cy="203322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1" idx="3"/>
              <a:endCxn id="32" idx="7"/>
            </p:cNvCxnSpPr>
            <p:nvPr/>
          </p:nvCxnSpPr>
          <p:spPr>
            <a:xfrm flipH="1">
              <a:off x="5008401" y="3114037"/>
              <a:ext cx="185480" cy="145073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5" name="右箭头 44"/>
            <p:cNvSpPr/>
            <p:nvPr/>
          </p:nvSpPr>
          <p:spPr>
            <a:xfrm>
              <a:off x="3571868" y="3929066"/>
              <a:ext cx="500066" cy="214314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3927" y="2014855"/>
            <a:ext cx="1048173" cy="978747"/>
            <a:chOff x="214282" y="142852"/>
            <a:chExt cx="1000100" cy="1071569"/>
          </a:xfrm>
        </p:grpSpPr>
        <p:sp>
          <p:nvSpPr>
            <p:cNvPr id="19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0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1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 sz="3200">
                <a:latin typeface="思源黑体 CN Bold" panose="020B0800000000000000" charset="-122"/>
                <a:ea typeface="思源黑体 CN Bold" panose="020B08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602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2135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示例</a:t>
              </a:r>
              <a:endParaRPr lang="zh-CN" altLang="en-US" sz="2135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343028" y="155659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2、二叉树还原为森林、树</a:t>
            </a:r>
            <a:endParaRPr kumimoji="1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2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5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7.2.3   二叉树与树、森林之间的转换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49" name="组合 50"/>
          <p:cNvGrpSpPr/>
          <p:nvPr/>
        </p:nvGrpSpPr>
        <p:grpSpPr>
          <a:xfrm>
            <a:off x="5906997" y="4455928"/>
            <a:ext cx="2304522" cy="1766290"/>
            <a:chOff x="2601187" y="3594626"/>
            <a:chExt cx="2304522" cy="1766290"/>
          </a:xfrm>
        </p:grpSpPr>
        <p:sp>
          <p:nvSpPr>
            <p:cNvPr id="50" name="圆角矩形 49"/>
            <p:cNvSpPr/>
            <p:nvPr/>
          </p:nvSpPr>
          <p:spPr>
            <a:xfrm rot="18630622">
              <a:off x="3431977" y="3887184"/>
              <a:ext cx="642942" cy="230452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 rot="16200000" flipH="1">
              <a:off x="2878298" y="3825816"/>
              <a:ext cx="496132" cy="3375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2" name="TextBox 47"/>
            <p:cNvSpPr txBox="1"/>
            <p:nvPr/>
          </p:nvSpPr>
          <p:spPr>
            <a:xfrm>
              <a:off x="3214678" y="3643314"/>
              <a:ext cx="7143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父子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3503911" y="1712256"/>
            <a:ext cx="607223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设计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一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棵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二叉树，表示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夫妻、父子和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兄弟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种关系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55" name="TextBox 5"/>
          <p:cNvSpPr txBox="1"/>
          <p:nvPr/>
        </p:nvSpPr>
        <p:spPr>
          <a:xfrm>
            <a:off x="2752696" y="2565051"/>
            <a:ext cx="27146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二叉树表示的关系：</a:t>
            </a:r>
            <a:endParaRPr lang="zh-CN" altLang="en-US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56" name="组合 20"/>
          <p:cNvGrpSpPr/>
          <p:nvPr/>
        </p:nvGrpSpPr>
        <p:grpSpPr>
          <a:xfrm>
            <a:off x="5547323" y="2093239"/>
            <a:ext cx="1574808" cy="1074742"/>
            <a:chOff x="3571868" y="1214422"/>
            <a:chExt cx="1574808" cy="1074742"/>
          </a:xfrm>
        </p:grpSpPr>
        <p:sp>
          <p:nvSpPr>
            <p:cNvPr id="57" name="Oval 9"/>
            <p:cNvSpPr>
              <a:spLocks noChangeArrowheads="1"/>
            </p:cNvSpPr>
            <p:nvPr/>
          </p:nvSpPr>
          <p:spPr bwMode="auto">
            <a:xfrm>
              <a:off x="4143372" y="1214422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p>
              <a:endPara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8" name="Oval 9"/>
            <p:cNvSpPr>
              <a:spLocks noChangeArrowheads="1"/>
            </p:cNvSpPr>
            <p:nvPr/>
          </p:nvSpPr>
          <p:spPr bwMode="auto">
            <a:xfrm>
              <a:off x="3571868" y="185736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9" name="Oval 9"/>
            <p:cNvSpPr>
              <a:spLocks noChangeArrowheads="1"/>
            </p:cNvSpPr>
            <p:nvPr/>
          </p:nvSpPr>
          <p:spPr bwMode="auto">
            <a:xfrm>
              <a:off x="4714876" y="1857364"/>
              <a:ext cx="431800" cy="4318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en-US" altLang="zh-CN" sz="2000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60" name="直接连接符 59"/>
            <p:cNvCxnSpPr>
              <a:stCxn id="57" idx="3"/>
              <a:endCxn id="58" idx="7"/>
            </p:cNvCxnSpPr>
            <p:nvPr/>
          </p:nvCxnSpPr>
          <p:spPr>
            <a:xfrm rot="5400000">
              <a:off x="3904713" y="1618705"/>
              <a:ext cx="337614" cy="266176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stCxn id="57" idx="5"/>
              <a:endCxn id="59" idx="1"/>
            </p:cNvCxnSpPr>
            <p:nvPr/>
          </p:nvCxnSpPr>
          <p:spPr>
            <a:xfrm rot="16200000" flipH="1">
              <a:off x="4476217" y="1618705"/>
              <a:ext cx="337614" cy="266176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2" name="组合 21"/>
          <p:cNvGrpSpPr/>
          <p:nvPr/>
        </p:nvGrpSpPr>
        <p:grpSpPr>
          <a:xfrm>
            <a:off x="7475355" y="2165471"/>
            <a:ext cx="572298" cy="857256"/>
            <a:chOff x="5499900" y="1286654"/>
            <a:chExt cx="572298" cy="857256"/>
          </a:xfrm>
        </p:grpSpPr>
        <p:cxnSp>
          <p:nvCxnSpPr>
            <p:cNvPr id="63" name="直接箭头连接符 62"/>
            <p:cNvCxnSpPr/>
            <p:nvPr/>
          </p:nvCxnSpPr>
          <p:spPr>
            <a:xfrm rot="5400000">
              <a:off x="5072066" y="1714488"/>
              <a:ext cx="857256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15"/>
            <p:cNvSpPr txBox="1"/>
            <p:nvPr/>
          </p:nvSpPr>
          <p:spPr>
            <a:xfrm>
              <a:off x="5612458" y="1357298"/>
              <a:ext cx="459740" cy="7143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l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父子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65" name="组合 22"/>
          <p:cNvGrpSpPr/>
          <p:nvPr/>
        </p:nvGrpSpPr>
        <p:grpSpPr>
          <a:xfrm>
            <a:off x="5833075" y="3307685"/>
            <a:ext cx="1071570" cy="439738"/>
            <a:chOff x="3857620" y="2428868"/>
            <a:chExt cx="1071570" cy="439738"/>
          </a:xfrm>
        </p:grpSpPr>
        <p:cxnSp>
          <p:nvCxnSpPr>
            <p:cNvPr id="66" name="直接箭头连接符 65"/>
            <p:cNvCxnSpPr/>
            <p:nvPr/>
          </p:nvCxnSpPr>
          <p:spPr>
            <a:xfrm>
              <a:off x="3857620" y="2428868"/>
              <a:ext cx="928694" cy="1588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18"/>
            <p:cNvSpPr txBox="1"/>
            <p:nvPr/>
          </p:nvSpPr>
          <p:spPr>
            <a:xfrm>
              <a:off x="4000496" y="2500306"/>
              <a:ext cx="92869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兄弟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68" name="TextBox 19"/>
          <p:cNvSpPr txBox="1"/>
          <p:nvPr/>
        </p:nvSpPr>
        <p:spPr>
          <a:xfrm>
            <a:off x="2840645" y="4876378"/>
            <a:ext cx="2540046" cy="39878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如何表示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3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种关系</a:t>
            </a:r>
            <a:r>
              <a:rPr lang="zh-CN" alt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？</a:t>
            </a:r>
            <a:endParaRPr lang="zh-CN" altLang="en-US" sz="200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69" name="组合 49"/>
          <p:cNvGrpSpPr/>
          <p:nvPr/>
        </p:nvGrpSpPr>
        <p:grpSpPr>
          <a:xfrm>
            <a:off x="5058580" y="3847623"/>
            <a:ext cx="725860" cy="928694"/>
            <a:chOff x="1752770" y="2986321"/>
            <a:chExt cx="725860" cy="928694"/>
          </a:xfrm>
        </p:grpSpPr>
        <p:sp>
          <p:nvSpPr>
            <p:cNvPr id="70" name="TextBox 27"/>
            <p:cNvSpPr txBox="1"/>
            <p:nvPr/>
          </p:nvSpPr>
          <p:spPr>
            <a:xfrm rot="18945891">
              <a:off x="1752770" y="3065344"/>
              <a:ext cx="7143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夫妻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71" name="左大括号 70"/>
            <p:cNvSpPr/>
            <p:nvPr/>
          </p:nvSpPr>
          <p:spPr>
            <a:xfrm rot="2280000">
              <a:off x="2335754" y="2986321"/>
              <a:ext cx="142876" cy="928694"/>
            </a:xfrm>
            <a:prstGeom prst="leftBrac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72" name="组合 48"/>
          <p:cNvGrpSpPr/>
          <p:nvPr/>
        </p:nvGrpSpPr>
        <p:grpSpPr>
          <a:xfrm>
            <a:off x="5591794" y="3933112"/>
            <a:ext cx="2441592" cy="2588404"/>
            <a:chOff x="2285984" y="3071810"/>
            <a:chExt cx="2441592" cy="2588404"/>
          </a:xfrm>
        </p:grpSpPr>
        <p:sp>
          <p:nvSpPr>
            <p:cNvPr id="73" name="Oval 9"/>
            <p:cNvSpPr>
              <a:spLocks noChangeArrowheads="1"/>
            </p:cNvSpPr>
            <p:nvPr/>
          </p:nvSpPr>
          <p:spPr bwMode="auto">
            <a:xfrm>
              <a:off x="2857488" y="3071810"/>
              <a:ext cx="504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r>
                <a:rPr lang="en-US" altLang="zh-CN" sz="1800" baseline="-25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lang="en-US" altLang="zh-CN" sz="1800" baseline="-25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74" name="Oval 9"/>
            <p:cNvSpPr>
              <a:spLocks noChangeArrowheads="1"/>
            </p:cNvSpPr>
            <p:nvPr/>
          </p:nvSpPr>
          <p:spPr bwMode="auto">
            <a:xfrm>
              <a:off x="2285984" y="3714752"/>
              <a:ext cx="504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1800" baseline="-25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lang="en-US" altLang="zh-CN" sz="1800" baseline="-25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75" name="直接连接符 74"/>
            <p:cNvCxnSpPr>
              <a:stCxn id="73" idx="3"/>
              <a:endCxn id="74" idx="7"/>
            </p:cNvCxnSpPr>
            <p:nvPr/>
          </p:nvCxnSpPr>
          <p:spPr>
            <a:xfrm rot="5400000">
              <a:off x="2680456" y="3537720"/>
              <a:ext cx="286560" cy="215122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7" name="Oval 9"/>
            <p:cNvSpPr>
              <a:spLocks noChangeArrowheads="1"/>
            </p:cNvSpPr>
            <p:nvPr/>
          </p:nvSpPr>
          <p:spPr bwMode="auto">
            <a:xfrm>
              <a:off x="2928926" y="4286256"/>
              <a:ext cx="504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r>
                <a:rPr lang="en-US" altLang="zh-CN" sz="1800" baseline="-25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11</a:t>
              </a:r>
              <a:endParaRPr lang="en-US" altLang="zh-CN" sz="1800" baseline="-25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79" name="Oval 9"/>
            <p:cNvSpPr>
              <a:spLocks noChangeArrowheads="1"/>
            </p:cNvSpPr>
            <p:nvPr/>
          </p:nvSpPr>
          <p:spPr bwMode="auto">
            <a:xfrm>
              <a:off x="3571868" y="4857760"/>
              <a:ext cx="504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r>
                <a:rPr lang="en-US" altLang="zh-CN" sz="1800" baseline="-25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12</a:t>
              </a:r>
              <a:endParaRPr lang="en-US" altLang="zh-CN" sz="1800" baseline="-25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80" name="直接连接符 79"/>
            <p:cNvCxnSpPr>
              <a:stCxn id="74" idx="5"/>
              <a:endCxn id="77" idx="1"/>
            </p:cNvCxnSpPr>
            <p:nvPr/>
          </p:nvCxnSpPr>
          <p:spPr>
            <a:xfrm rot="16200000" flipH="1">
              <a:off x="2751894" y="4109224"/>
              <a:ext cx="215122" cy="286560"/>
            </a:xfrm>
            <a:prstGeom prst="line">
              <a:avLst/>
            </a:prstGeom>
            <a:ln w="28575">
              <a:solidFill>
                <a:srgbClr val="0033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>
              <a:stCxn id="77" idx="5"/>
              <a:endCxn id="79" idx="1"/>
            </p:cNvCxnSpPr>
            <p:nvPr/>
          </p:nvCxnSpPr>
          <p:spPr>
            <a:xfrm rot="16200000" flipH="1">
              <a:off x="3394836" y="4680728"/>
              <a:ext cx="215122" cy="286560"/>
            </a:xfrm>
            <a:prstGeom prst="line">
              <a:avLst/>
            </a:prstGeom>
            <a:ln w="28575">
              <a:solidFill>
                <a:srgbClr val="6633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79" idx="5"/>
            </p:cNvCxnSpPr>
            <p:nvPr/>
          </p:nvCxnSpPr>
          <p:spPr>
            <a:xfrm rot="16200000" flipH="1">
              <a:off x="4037778" y="5252231"/>
              <a:ext cx="212751" cy="284189"/>
            </a:xfrm>
            <a:prstGeom prst="line">
              <a:avLst/>
            </a:prstGeom>
            <a:ln w="28575">
              <a:solidFill>
                <a:srgbClr val="6633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37"/>
            <p:cNvSpPr txBox="1"/>
            <p:nvPr/>
          </p:nvSpPr>
          <p:spPr>
            <a:xfrm rot="1946836">
              <a:off x="4298948" y="5383354"/>
              <a:ext cx="428628" cy="2768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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endParaRPr>
            </a:p>
          </p:txBody>
        </p:sp>
        <p:sp>
          <p:nvSpPr>
            <p:cNvPr id="84" name="Oval 9"/>
            <p:cNvSpPr>
              <a:spLocks noChangeArrowheads="1"/>
            </p:cNvSpPr>
            <p:nvPr/>
          </p:nvSpPr>
          <p:spPr bwMode="auto">
            <a:xfrm>
              <a:off x="2355051" y="4937964"/>
              <a:ext cx="504000" cy="504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sz="1800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1800" baseline="-25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11</a:t>
              </a:r>
              <a:endParaRPr lang="en-US" altLang="zh-CN" sz="1800" baseline="-25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85" name="直接连接符 84"/>
            <p:cNvCxnSpPr>
              <a:endCxn id="84" idx="7"/>
            </p:cNvCxnSpPr>
            <p:nvPr/>
          </p:nvCxnSpPr>
          <p:spPr>
            <a:xfrm rot="5400000">
              <a:off x="2749523" y="4760932"/>
              <a:ext cx="286560" cy="215122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组合 51"/>
          <p:cNvGrpSpPr/>
          <p:nvPr/>
        </p:nvGrpSpPr>
        <p:grpSpPr>
          <a:xfrm>
            <a:off x="6689153" y="5006278"/>
            <a:ext cx="1714512" cy="637516"/>
            <a:chOff x="3383343" y="4144976"/>
            <a:chExt cx="1714512" cy="637516"/>
          </a:xfrm>
        </p:grpSpPr>
        <p:sp>
          <p:nvSpPr>
            <p:cNvPr id="87" name="左大括号 86"/>
            <p:cNvSpPr/>
            <p:nvPr/>
          </p:nvSpPr>
          <p:spPr>
            <a:xfrm rot="7811345">
              <a:off x="4062004" y="3746641"/>
              <a:ext cx="357190" cy="1714512"/>
            </a:xfrm>
            <a:prstGeom prst="leftBrace">
              <a:avLst/>
            </a:prstGeom>
            <a:ln>
              <a:tailEnd type="non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8" name="TextBox 43"/>
            <p:cNvSpPr txBox="1"/>
            <p:nvPr/>
          </p:nvSpPr>
          <p:spPr>
            <a:xfrm rot="1822264">
              <a:off x="4012923" y="4144976"/>
              <a:ext cx="100013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兄弟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89" name="TextBox 52"/>
          <p:cNvSpPr txBox="1"/>
          <p:nvPr/>
        </p:nvSpPr>
        <p:spPr>
          <a:xfrm>
            <a:off x="8230245" y="4786147"/>
            <a:ext cx="228601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实际上，是赋予左右分支不同的语义</a:t>
            </a:r>
            <a:endParaRPr lang="zh-CN" altLang="en-US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2535555" y="1538605"/>
            <a:ext cx="786130" cy="734060"/>
            <a:chOff x="214282" y="142852"/>
            <a:chExt cx="1000100" cy="1071569"/>
          </a:xfrm>
        </p:grpSpPr>
        <p:sp>
          <p:nvSpPr>
            <p:cNvPr id="91" name="Oval 20"/>
            <p:cNvSpPr>
              <a:spLocks noChangeArrowheads="1"/>
            </p:cNvSpPr>
            <p:nvPr/>
          </p:nvSpPr>
          <p:spPr bwMode="gray">
            <a:xfrm>
              <a:off x="214282" y="142852"/>
              <a:ext cx="1000100" cy="107156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92" name="Oval 21"/>
            <p:cNvSpPr>
              <a:spLocks noChangeArrowheads="1"/>
            </p:cNvSpPr>
            <p:nvPr/>
          </p:nvSpPr>
          <p:spPr bwMode="gray">
            <a:xfrm>
              <a:off x="255399" y="186960"/>
              <a:ext cx="916658" cy="98335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93" name="Oval 22"/>
            <p:cNvSpPr>
              <a:spLocks noChangeArrowheads="1"/>
            </p:cNvSpPr>
            <p:nvPr/>
          </p:nvSpPr>
          <p:spPr bwMode="gray">
            <a:xfrm>
              <a:off x="296515" y="233663"/>
              <a:ext cx="834424" cy="89513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94" name="Text Box 23"/>
            <p:cNvSpPr txBox="1">
              <a:spLocks noChangeArrowheads="1"/>
            </p:cNvSpPr>
            <p:nvPr/>
          </p:nvSpPr>
          <p:spPr bwMode="gray">
            <a:xfrm>
              <a:off x="317685" y="428357"/>
              <a:ext cx="805412" cy="49221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sz="1600" b="1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示例</a:t>
              </a:r>
              <a:endParaRPr lang="zh-CN" altLang="en-US" sz="16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95" name="图片 94" descr="looking-for-g9e4782f4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79425" y="2235835"/>
            <a:ext cx="2999105" cy="2999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8" grpId="0" bldLvl="0" animBg="1"/>
      <p:bldP spid="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peech-1019788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837565"/>
            <a:ext cx="8134985" cy="7418070"/>
          </a:xfrm>
          <a:prstGeom prst="rect">
            <a:avLst/>
          </a:prstGeom>
        </p:spPr>
      </p:pic>
      <p:sp>
        <p:nvSpPr>
          <p:cNvPr id="377868" name="Text Box 12"/>
          <p:cNvSpPr txBox="1">
            <a:spLocks noChangeArrowheads="1"/>
          </p:cNvSpPr>
          <p:nvPr/>
        </p:nvSpPr>
        <p:spPr bwMode="auto">
          <a:xfrm>
            <a:off x="4079240" y="1845310"/>
            <a:ext cx="4675505" cy="911860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二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叉树的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性质</a:t>
            </a:r>
            <a:r>
              <a:rPr kumimoji="1"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4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，完全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二叉树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结点按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层序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编号：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3912420" y="3206593"/>
            <a:ext cx="3619525" cy="2888580"/>
            <a:chOff x="2500298" y="4000504"/>
            <a:chExt cx="2714644" cy="2166435"/>
          </a:xfrm>
        </p:grpSpPr>
        <p:sp>
          <p:nvSpPr>
            <p:cNvPr id="14" name="椭圆 13"/>
            <p:cNvSpPr/>
            <p:nvPr/>
          </p:nvSpPr>
          <p:spPr>
            <a:xfrm>
              <a:off x="3428992" y="4000504"/>
              <a:ext cx="714380" cy="52336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/2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428992" y="4857760"/>
              <a:ext cx="714380" cy="52336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endParaRPr lang="en-US" altLang="zh-CN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500298" y="5643578"/>
              <a:ext cx="714380" cy="52336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2</a:t>
              </a:r>
              <a:r>
                <a:rPr lang="en-US" altLang="zh-CN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endParaRPr lang="en-US" altLang="zh-CN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214810" y="5643578"/>
              <a:ext cx="1000132" cy="52336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2</a:t>
              </a:r>
              <a:r>
                <a:rPr lang="en-US" altLang="zh-CN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r>
                <a:rPr lang="en-US" altLang="zh-CN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+1</a:t>
              </a:r>
              <a:endParaRPr lang="en-US" altLang="zh-CN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8" name="直接连接符 17"/>
            <p:cNvCxnSpPr>
              <a:stCxn id="14" idx="4"/>
              <a:endCxn id="15" idx="0"/>
            </p:cNvCxnSpPr>
            <p:nvPr/>
          </p:nvCxnSpPr>
          <p:spPr>
            <a:xfrm rot="5400000">
              <a:off x="3619235" y="4690812"/>
              <a:ext cx="333895" cy="1588"/>
            </a:xfrm>
            <a:prstGeom prst="line">
              <a:avLst/>
            </a:prstGeom>
            <a:ln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9" name="直接连接符 18"/>
            <p:cNvCxnSpPr>
              <a:stCxn id="15" idx="3"/>
              <a:endCxn id="16" idx="7"/>
            </p:cNvCxnSpPr>
            <p:nvPr/>
          </p:nvCxnSpPr>
          <p:spPr>
            <a:xfrm rot="5400000">
              <a:off x="3113963" y="5300573"/>
              <a:ext cx="415745" cy="423552"/>
            </a:xfrm>
            <a:prstGeom prst="line">
              <a:avLst/>
            </a:prstGeom>
            <a:ln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0" name="直接箭头连接符 19"/>
            <p:cNvCxnSpPr>
              <a:stCxn id="15" idx="5"/>
              <a:endCxn id="17" idx="1"/>
            </p:cNvCxnSpPr>
            <p:nvPr/>
          </p:nvCxnSpPr>
          <p:spPr>
            <a:xfrm rot="16200000" flipH="1">
              <a:off x="3992142" y="5351087"/>
              <a:ext cx="415745" cy="322523"/>
            </a:xfrm>
            <a:prstGeom prst="straightConnector1">
              <a:avLst/>
            </a:prstGeom>
            <a:ln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  二叉树的存储结构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7.3.1   二叉树的顺序存储结构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3503295" y="1613535"/>
            <a:ext cx="4445000" cy="501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的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5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种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基本形态：</a:t>
            </a:r>
            <a:endParaRPr kumimoji="1" lang="zh-CN" altLang="en-US" sz="2665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5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7.2.1   二叉树的定义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92830" y="2321243"/>
            <a:ext cx="1584325" cy="1154099"/>
            <a:chOff x="1368425" y="1173163"/>
            <a:chExt cx="1584325" cy="1154099"/>
          </a:xfrm>
        </p:grpSpPr>
        <p:sp>
          <p:nvSpPr>
            <p:cNvPr id="9" name="Freeform 4"/>
            <p:cNvSpPr/>
            <p:nvPr/>
          </p:nvSpPr>
          <p:spPr bwMode="auto">
            <a:xfrm>
              <a:off x="1827225" y="1784337"/>
              <a:ext cx="649288" cy="5429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9" y="342"/>
                </a:cxn>
              </a:cxnLst>
              <a:rect l="0" t="0" r="r" b="b"/>
              <a:pathLst>
                <a:path w="409" h="342">
                  <a:moveTo>
                    <a:pt x="0" y="0"/>
                  </a:moveTo>
                  <a:lnTo>
                    <a:pt x="409" y="342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0" name="Oval 3"/>
            <p:cNvSpPr>
              <a:spLocks noChangeArrowheads="1"/>
            </p:cNvSpPr>
            <p:nvPr/>
          </p:nvSpPr>
          <p:spPr bwMode="auto">
            <a:xfrm>
              <a:off x="1882787" y="1795450"/>
              <a:ext cx="557213" cy="4953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1" name="Comment 10"/>
            <p:cNvSpPr>
              <a:spLocks noChangeArrowheads="1"/>
            </p:cNvSpPr>
            <p:nvPr/>
          </p:nvSpPr>
          <p:spPr bwMode="auto">
            <a:xfrm>
              <a:off x="1368425" y="1173163"/>
              <a:ext cx="1584325" cy="398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①空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树</a:t>
              </a:r>
              <a:endParaRPr kumimoji="1"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34113" y="2272348"/>
            <a:ext cx="1790700" cy="1309674"/>
            <a:chOff x="5157788" y="1052513"/>
            <a:chExt cx="1790700" cy="1309674"/>
          </a:xfrm>
        </p:grpSpPr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5710250" y="1643050"/>
              <a:ext cx="719138" cy="71913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72000" rIns="0" bIns="0"/>
            <a:p>
              <a:r>
                <a:rPr kumimoji="1" lang="en-US" altLang="zh-CN" sz="20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N</a:t>
              </a:r>
              <a:endParaRPr kumimoji="1" lang="en-US" altLang="zh-CN" sz="20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4" name="Comment 11"/>
            <p:cNvSpPr>
              <a:spLocks noChangeArrowheads="1"/>
            </p:cNvSpPr>
            <p:nvPr/>
          </p:nvSpPr>
          <p:spPr bwMode="auto">
            <a:xfrm>
              <a:off x="5157788" y="1052513"/>
              <a:ext cx="1790700" cy="398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②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只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含</a:t>
              </a:r>
              <a:r>
                <a:rPr lang="zh-CN" altLang="en-US" sz="2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根结点</a:t>
              </a:r>
              <a:endParaRPr kumimoji="1" lang="zh-CN" altLang="en-US" sz="2000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79291" y="3881578"/>
            <a:ext cx="2085975" cy="2344420"/>
            <a:chOff x="428596" y="3224353"/>
            <a:chExt cx="2085975" cy="2344420"/>
          </a:xfrm>
        </p:grpSpPr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>
              <a:off x="428596" y="4839793"/>
              <a:ext cx="876300" cy="728980"/>
            </a:xfrm>
            <a:prstGeom prst="wedgeEllipseCallout">
              <a:avLst>
                <a:gd name="adj1" fmla="val 59764"/>
                <a:gd name="adj2" fmla="val -9343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p>
              <a:pPr algn="just"/>
              <a:endParaRPr kumimoji="1" lang="zh-CN" altLang="zh-CN" sz="20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717434" y="5050790"/>
              <a:ext cx="321945" cy="398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r>
                <a:rPr kumimoji="1" lang="en-US" altLang="zh-CN" sz="20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L</a:t>
              </a:r>
              <a:endParaRPr kumimoji="1" lang="en-US" altLang="zh-CN" sz="2000" b="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8" name="Comment 18"/>
            <p:cNvSpPr>
              <a:spLocks noChangeArrowheads="1"/>
            </p:cNvSpPr>
            <p:nvPr/>
          </p:nvSpPr>
          <p:spPr bwMode="auto">
            <a:xfrm>
              <a:off x="463521" y="3224353"/>
              <a:ext cx="2051050" cy="398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③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右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子树为空树</a:t>
              </a:r>
              <a:endParaRPr kumimoji="1"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9" name="Oval 5"/>
            <p:cNvSpPr>
              <a:spLocks noChangeArrowheads="1"/>
            </p:cNvSpPr>
            <p:nvPr/>
          </p:nvSpPr>
          <p:spPr bwMode="auto">
            <a:xfrm>
              <a:off x="1242962" y="3857628"/>
              <a:ext cx="719138" cy="71913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72000" rIns="0" bIns="0"/>
            <a:p>
              <a:r>
                <a:rPr kumimoji="1" lang="en-US" altLang="zh-CN" sz="20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N</a:t>
              </a:r>
              <a:endParaRPr kumimoji="1" lang="en-US" altLang="zh-CN" sz="20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458306" y="3841573"/>
            <a:ext cx="2155825" cy="2559685"/>
            <a:chOff x="3238471" y="3195778"/>
            <a:chExt cx="2155825" cy="2559685"/>
          </a:xfrm>
        </p:grpSpPr>
        <p:sp>
          <p:nvSpPr>
            <p:cNvPr id="21" name="AutoShape 7"/>
            <p:cNvSpPr>
              <a:spLocks noChangeArrowheads="1"/>
            </p:cNvSpPr>
            <p:nvPr/>
          </p:nvSpPr>
          <p:spPr bwMode="auto">
            <a:xfrm>
              <a:off x="4385916" y="4922978"/>
              <a:ext cx="857250" cy="832485"/>
            </a:xfrm>
            <a:prstGeom prst="wedgeEllipseCallout">
              <a:avLst>
                <a:gd name="adj1" fmla="val -75000"/>
                <a:gd name="adj2" fmla="val -97116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p>
              <a:pPr algn="just"/>
              <a:endParaRPr kumimoji="1" lang="zh-CN" altLang="zh-CN" sz="20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2" name="Comment 20"/>
            <p:cNvSpPr>
              <a:spLocks noChangeArrowheads="1"/>
            </p:cNvSpPr>
            <p:nvPr/>
          </p:nvSpPr>
          <p:spPr bwMode="auto">
            <a:xfrm>
              <a:off x="3238471" y="3195778"/>
              <a:ext cx="2155825" cy="398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④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左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子树为空树</a:t>
              </a:r>
              <a:endParaRPr kumimoji="1"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4600548" y="5276817"/>
              <a:ext cx="360045" cy="398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20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R</a:t>
              </a:r>
              <a:endParaRPr kumimoji="1" lang="en-US" altLang="zh-CN" sz="2000" b="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4" name="Oval 5"/>
            <p:cNvSpPr>
              <a:spLocks noChangeArrowheads="1"/>
            </p:cNvSpPr>
            <p:nvPr/>
          </p:nvSpPr>
          <p:spPr bwMode="auto">
            <a:xfrm>
              <a:off x="3667096" y="3852871"/>
              <a:ext cx="719138" cy="71913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72000" rIns="0" bIns="0"/>
            <a:p>
              <a:r>
                <a:rPr kumimoji="1" lang="en-US" altLang="zh-CN" sz="20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N</a:t>
              </a:r>
              <a:endParaRPr kumimoji="1" lang="en-US" altLang="zh-CN" sz="20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788161" y="3796488"/>
            <a:ext cx="2799080" cy="2655570"/>
            <a:chOff x="6142366" y="3150693"/>
            <a:chExt cx="2799080" cy="2655570"/>
          </a:xfrm>
        </p:grpSpPr>
        <p:sp>
          <p:nvSpPr>
            <p:cNvPr id="26" name="Comment 21"/>
            <p:cNvSpPr>
              <a:spLocks noChangeArrowheads="1"/>
            </p:cNvSpPr>
            <p:nvPr/>
          </p:nvSpPr>
          <p:spPr bwMode="auto">
            <a:xfrm>
              <a:off x="6142366" y="3150693"/>
              <a:ext cx="2799080" cy="398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⑤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左右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子树均不为空树</a:t>
              </a:r>
              <a:endParaRPr kumimoji="1"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6996134" y="3857628"/>
              <a:ext cx="719138" cy="71913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72000" rIns="0" bIns="0"/>
            <a:p>
              <a:r>
                <a:rPr kumimoji="1" lang="en-US" altLang="zh-CN" sz="20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N</a:t>
              </a:r>
              <a:endParaRPr kumimoji="1" lang="en-US" altLang="zh-CN" sz="20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0" name="AutoShape 6"/>
            <p:cNvSpPr>
              <a:spLocks noChangeArrowheads="1"/>
            </p:cNvSpPr>
            <p:nvPr/>
          </p:nvSpPr>
          <p:spPr bwMode="auto">
            <a:xfrm>
              <a:off x="6143636" y="4922978"/>
              <a:ext cx="876300" cy="826770"/>
            </a:xfrm>
            <a:prstGeom prst="wedgeEllipseCallout">
              <a:avLst>
                <a:gd name="adj1" fmla="val 59764"/>
                <a:gd name="adj2" fmla="val -9343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p>
              <a:pPr algn="just"/>
              <a:endParaRPr kumimoji="1" lang="zh-CN" altLang="zh-CN" sz="2000" b="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1" name="Text Box 15"/>
            <p:cNvSpPr txBox="1">
              <a:spLocks noChangeArrowheads="1"/>
            </p:cNvSpPr>
            <p:nvPr/>
          </p:nvSpPr>
          <p:spPr bwMode="auto">
            <a:xfrm>
              <a:off x="6392475" y="5140018"/>
              <a:ext cx="321945" cy="398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r>
                <a:rPr kumimoji="1" lang="en-US" altLang="zh-CN" sz="20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L</a:t>
              </a:r>
              <a:endParaRPr kumimoji="1" lang="en-US" altLang="zh-CN" sz="2000" b="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>
              <a:off x="7832736" y="4929328"/>
              <a:ext cx="857250" cy="876935"/>
            </a:xfrm>
            <a:prstGeom prst="wedgeEllipseCallout">
              <a:avLst>
                <a:gd name="adj1" fmla="val -75000"/>
                <a:gd name="adj2" fmla="val -97116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p>
              <a:pPr algn="just"/>
              <a:endParaRPr kumimoji="1" lang="zh-CN" altLang="zh-CN" sz="2000" b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8072462" y="5230779"/>
              <a:ext cx="360045" cy="3987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20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R</a:t>
              </a:r>
              <a:endParaRPr kumimoji="1" lang="en-US" altLang="zh-CN" sz="2000" b="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44" name="图片 43" descr="magnifying-glass-g934a18a98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1917065"/>
            <a:ext cx="1508760" cy="14833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  二叉树的存储结构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7.3.1   二叉树的顺序存储结构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4" name="Oval 1225"/>
          <p:cNvSpPr>
            <a:spLocks noChangeArrowheads="1"/>
          </p:cNvSpPr>
          <p:nvPr/>
        </p:nvSpPr>
        <p:spPr bwMode="auto">
          <a:xfrm>
            <a:off x="4785678" y="169735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A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" name="Oval 1226"/>
          <p:cNvSpPr>
            <a:spLocks noChangeArrowheads="1"/>
          </p:cNvSpPr>
          <p:nvPr/>
        </p:nvSpPr>
        <p:spPr bwMode="auto">
          <a:xfrm>
            <a:off x="3777615" y="2416493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B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6" name="Oval 1227"/>
          <p:cNvSpPr>
            <a:spLocks noChangeArrowheads="1"/>
          </p:cNvSpPr>
          <p:nvPr/>
        </p:nvSpPr>
        <p:spPr bwMode="auto">
          <a:xfrm>
            <a:off x="5793740" y="2416493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C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7" name="Oval 1228"/>
          <p:cNvSpPr>
            <a:spLocks noChangeArrowheads="1"/>
          </p:cNvSpPr>
          <p:nvPr/>
        </p:nvSpPr>
        <p:spPr bwMode="auto">
          <a:xfrm>
            <a:off x="3060065" y="3208655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D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8" name="Freeform 1229"/>
          <p:cNvSpPr/>
          <p:nvPr/>
        </p:nvSpPr>
        <p:spPr bwMode="auto">
          <a:xfrm>
            <a:off x="4142740" y="2011680"/>
            <a:ext cx="666750" cy="463550"/>
          </a:xfrm>
          <a:custGeom>
            <a:avLst/>
            <a:gdLst/>
            <a:ahLst/>
            <a:cxnLst>
              <a:cxn ang="0">
                <a:pos x="420" y="0"/>
              </a:cxn>
              <a:cxn ang="0">
                <a:pos x="0" y="292"/>
              </a:cxn>
            </a:cxnLst>
            <a:rect l="0" t="0" r="r" b="b"/>
            <a:pathLst>
              <a:path w="420" h="292">
                <a:moveTo>
                  <a:pt x="420" y="0"/>
                </a:moveTo>
                <a:lnTo>
                  <a:pt x="0" y="292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9" name="Freeform 1231"/>
          <p:cNvSpPr/>
          <p:nvPr/>
        </p:nvSpPr>
        <p:spPr bwMode="auto">
          <a:xfrm>
            <a:off x="5203190" y="1992630"/>
            <a:ext cx="628650" cy="508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6" y="320"/>
              </a:cxn>
            </a:cxnLst>
            <a:rect l="0" t="0" r="r" b="b"/>
            <a:pathLst>
              <a:path w="396" h="320">
                <a:moveTo>
                  <a:pt x="0" y="0"/>
                </a:moveTo>
                <a:lnTo>
                  <a:pt x="396" y="320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0" name="Oval 1232"/>
          <p:cNvSpPr>
            <a:spLocks noChangeArrowheads="1"/>
          </p:cNvSpPr>
          <p:nvPr/>
        </p:nvSpPr>
        <p:spPr bwMode="auto">
          <a:xfrm>
            <a:off x="4430078" y="3180080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E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1" name="Oval 1233"/>
          <p:cNvSpPr>
            <a:spLocks noChangeArrowheads="1"/>
          </p:cNvSpPr>
          <p:nvPr/>
        </p:nvSpPr>
        <p:spPr bwMode="auto">
          <a:xfrm>
            <a:off x="5295265" y="3180080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F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2" name="Oval 1234"/>
          <p:cNvSpPr>
            <a:spLocks noChangeArrowheads="1"/>
          </p:cNvSpPr>
          <p:nvPr/>
        </p:nvSpPr>
        <p:spPr bwMode="auto">
          <a:xfrm>
            <a:off x="6298565" y="3180080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G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3" name="Oval 1238"/>
          <p:cNvSpPr>
            <a:spLocks noChangeArrowheads="1"/>
          </p:cNvSpPr>
          <p:nvPr/>
        </p:nvSpPr>
        <p:spPr bwMode="auto">
          <a:xfrm>
            <a:off x="2625090" y="400081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H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4" name="Freeform 1275"/>
          <p:cNvSpPr/>
          <p:nvPr/>
        </p:nvSpPr>
        <p:spPr bwMode="auto">
          <a:xfrm>
            <a:off x="3393440" y="2767330"/>
            <a:ext cx="438150" cy="463550"/>
          </a:xfrm>
          <a:custGeom>
            <a:avLst/>
            <a:gdLst/>
            <a:ahLst/>
            <a:cxnLst>
              <a:cxn ang="0">
                <a:pos x="276" y="0"/>
              </a:cxn>
              <a:cxn ang="0">
                <a:pos x="0" y="292"/>
              </a:cxn>
            </a:cxnLst>
            <a:rect l="0" t="0" r="r" b="b"/>
            <a:pathLst>
              <a:path w="276" h="292">
                <a:moveTo>
                  <a:pt x="276" y="0"/>
                </a:moveTo>
                <a:lnTo>
                  <a:pt x="0" y="292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5" name="Freeform 1276"/>
          <p:cNvSpPr/>
          <p:nvPr/>
        </p:nvSpPr>
        <p:spPr bwMode="auto">
          <a:xfrm>
            <a:off x="4174490" y="2760980"/>
            <a:ext cx="387350" cy="43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4" y="276"/>
              </a:cxn>
            </a:cxnLst>
            <a:rect l="0" t="0" r="r" b="b"/>
            <a:pathLst>
              <a:path w="244" h="276">
                <a:moveTo>
                  <a:pt x="0" y="0"/>
                </a:moveTo>
                <a:lnTo>
                  <a:pt x="244" y="276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6" name="Freeform 1277"/>
          <p:cNvSpPr/>
          <p:nvPr/>
        </p:nvSpPr>
        <p:spPr bwMode="auto">
          <a:xfrm>
            <a:off x="5596890" y="2786380"/>
            <a:ext cx="254000" cy="406400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0" y="256"/>
              </a:cxn>
            </a:cxnLst>
            <a:rect l="0" t="0" r="r" b="b"/>
            <a:pathLst>
              <a:path w="160" h="256">
                <a:moveTo>
                  <a:pt x="160" y="0"/>
                </a:moveTo>
                <a:lnTo>
                  <a:pt x="0" y="256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7" name="Freeform 1278"/>
          <p:cNvSpPr/>
          <p:nvPr/>
        </p:nvSpPr>
        <p:spPr bwMode="auto">
          <a:xfrm>
            <a:off x="6155690" y="2792730"/>
            <a:ext cx="285750" cy="406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0" y="256"/>
              </a:cxn>
            </a:cxnLst>
            <a:rect l="0" t="0" r="r" b="b"/>
            <a:pathLst>
              <a:path w="180" h="256">
                <a:moveTo>
                  <a:pt x="0" y="0"/>
                </a:moveTo>
                <a:lnTo>
                  <a:pt x="180" y="256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8" name="Oval 1279"/>
          <p:cNvSpPr>
            <a:spLocks noChangeArrowheads="1"/>
          </p:cNvSpPr>
          <p:nvPr/>
        </p:nvSpPr>
        <p:spPr bwMode="auto">
          <a:xfrm>
            <a:off x="3418840" y="400081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I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9" name="Oval 1280"/>
          <p:cNvSpPr>
            <a:spLocks noChangeArrowheads="1"/>
          </p:cNvSpPr>
          <p:nvPr/>
        </p:nvSpPr>
        <p:spPr bwMode="auto">
          <a:xfrm>
            <a:off x="4064953" y="400081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J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0" name="Oval 1281"/>
          <p:cNvSpPr>
            <a:spLocks noChangeArrowheads="1"/>
          </p:cNvSpPr>
          <p:nvPr/>
        </p:nvSpPr>
        <p:spPr bwMode="auto">
          <a:xfrm>
            <a:off x="4858703" y="4000818"/>
            <a:ext cx="431800" cy="431800"/>
          </a:xfrm>
          <a:prstGeom prst="ellipse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K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2" name="Freeform 1282"/>
          <p:cNvSpPr/>
          <p:nvPr/>
        </p:nvSpPr>
        <p:spPr bwMode="auto">
          <a:xfrm>
            <a:off x="2885440" y="3599180"/>
            <a:ext cx="266700" cy="412750"/>
          </a:xfrm>
          <a:custGeom>
            <a:avLst/>
            <a:gdLst/>
            <a:ahLst/>
            <a:cxnLst>
              <a:cxn ang="0">
                <a:pos x="168" y="0"/>
              </a:cxn>
              <a:cxn ang="0">
                <a:pos x="0" y="260"/>
              </a:cxn>
            </a:cxnLst>
            <a:rect l="0" t="0" r="r" b="b"/>
            <a:pathLst>
              <a:path w="168" h="260">
                <a:moveTo>
                  <a:pt x="168" y="0"/>
                </a:moveTo>
                <a:lnTo>
                  <a:pt x="0" y="260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3" name="Freeform 1283"/>
          <p:cNvSpPr/>
          <p:nvPr/>
        </p:nvSpPr>
        <p:spPr bwMode="auto">
          <a:xfrm>
            <a:off x="3399790" y="3599180"/>
            <a:ext cx="215900" cy="419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6" y="264"/>
              </a:cxn>
            </a:cxnLst>
            <a:rect l="0" t="0" r="r" b="b"/>
            <a:pathLst>
              <a:path w="136" h="264">
                <a:moveTo>
                  <a:pt x="0" y="0"/>
                </a:moveTo>
                <a:lnTo>
                  <a:pt x="136" y="264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4" name="Freeform 1284"/>
          <p:cNvSpPr/>
          <p:nvPr/>
        </p:nvSpPr>
        <p:spPr bwMode="auto">
          <a:xfrm>
            <a:off x="4288790" y="3573780"/>
            <a:ext cx="228600" cy="431800"/>
          </a:xfrm>
          <a:custGeom>
            <a:avLst/>
            <a:gdLst/>
            <a:ahLst/>
            <a:cxnLst>
              <a:cxn ang="0">
                <a:pos x="144" y="0"/>
              </a:cxn>
              <a:cxn ang="0">
                <a:pos x="0" y="272"/>
              </a:cxn>
            </a:cxnLst>
            <a:rect l="0" t="0" r="r" b="b"/>
            <a:pathLst>
              <a:path w="144" h="272">
                <a:moveTo>
                  <a:pt x="144" y="0"/>
                </a:moveTo>
                <a:lnTo>
                  <a:pt x="0" y="272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25" name="Freeform 1285"/>
          <p:cNvSpPr/>
          <p:nvPr/>
        </p:nvSpPr>
        <p:spPr bwMode="auto">
          <a:xfrm>
            <a:off x="4771390" y="3573780"/>
            <a:ext cx="260350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4" y="272"/>
              </a:cxn>
            </a:cxnLst>
            <a:rect l="0" t="0" r="r" b="b"/>
            <a:pathLst>
              <a:path w="164" h="272">
                <a:moveTo>
                  <a:pt x="0" y="0"/>
                </a:moveTo>
                <a:lnTo>
                  <a:pt x="164" y="272"/>
                </a:lnTo>
              </a:path>
            </a:pathLst>
          </a:custGeom>
          <a:ln>
            <a:headEnd type="none" w="med" len="med"/>
            <a:tailEnd type="none" w="med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grpSp>
        <p:nvGrpSpPr>
          <p:cNvPr id="26" name="组合 120"/>
          <p:cNvGrpSpPr/>
          <p:nvPr/>
        </p:nvGrpSpPr>
        <p:grpSpPr>
          <a:xfrm>
            <a:off x="2359958" y="1576684"/>
            <a:ext cx="4679950" cy="2619375"/>
            <a:chOff x="1692275" y="404813"/>
            <a:chExt cx="4679950" cy="2619375"/>
          </a:xfrm>
        </p:grpSpPr>
        <p:sp>
          <p:nvSpPr>
            <p:cNvPr id="27" name="Text Box 1274"/>
            <p:cNvSpPr txBox="1">
              <a:spLocks noChangeArrowheads="1"/>
            </p:cNvSpPr>
            <p:nvPr/>
          </p:nvSpPr>
          <p:spPr bwMode="auto">
            <a:xfrm>
              <a:off x="4532313" y="404813"/>
              <a:ext cx="431800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8" name="Text Box 1286"/>
            <p:cNvSpPr txBox="1">
              <a:spLocks noChangeArrowheads="1"/>
            </p:cNvSpPr>
            <p:nvPr/>
          </p:nvSpPr>
          <p:spPr bwMode="auto">
            <a:xfrm>
              <a:off x="2844483" y="1087438"/>
              <a:ext cx="431800" cy="368300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2</a:t>
              </a:r>
              <a:endParaRPr lang="en-US" altLang="zh-CN" sz="18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9" name="Text Box 1287"/>
            <p:cNvSpPr txBox="1">
              <a:spLocks noChangeArrowheads="1"/>
            </p:cNvSpPr>
            <p:nvPr/>
          </p:nvSpPr>
          <p:spPr bwMode="auto">
            <a:xfrm>
              <a:off x="2124075" y="1879600"/>
              <a:ext cx="431800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4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0" name="Text Box 1288"/>
            <p:cNvSpPr txBox="1">
              <a:spLocks noChangeArrowheads="1"/>
            </p:cNvSpPr>
            <p:nvPr/>
          </p:nvSpPr>
          <p:spPr bwMode="auto">
            <a:xfrm>
              <a:off x="1692275" y="2671763"/>
              <a:ext cx="431800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8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1" name="Text Box 1289"/>
            <p:cNvSpPr txBox="1">
              <a:spLocks noChangeArrowheads="1"/>
            </p:cNvSpPr>
            <p:nvPr/>
          </p:nvSpPr>
          <p:spPr bwMode="auto">
            <a:xfrm>
              <a:off x="2555875" y="2636838"/>
              <a:ext cx="431800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9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2" name="Text Box 1290"/>
            <p:cNvSpPr txBox="1">
              <a:spLocks noChangeArrowheads="1"/>
            </p:cNvSpPr>
            <p:nvPr/>
          </p:nvSpPr>
          <p:spPr bwMode="auto">
            <a:xfrm>
              <a:off x="3203575" y="2584450"/>
              <a:ext cx="504825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10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3" name="Text Box 1291"/>
            <p:cNvSpPr txBox="1">
              <a:spLocks noChangeArrowheads="1"/>
            </p:cNvSpPr>
            <p:nvPr/>
          </p:nvSpPr>
          <p:spPr bwMode="auto">
            <a:xfrm>
              <a:off x="4471988" y="2600325"/>
              <a:ext cx="477860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11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4" name="Text Box 1292"/>
            <p:cNvSpPr txBox="1">
              <a:spLocks noChangeArrowheads="1"/>
            </p:cNvSpPr>
            <p:nvPr/>
          </p:nvSpPr>
          <p:spPr bwMode="auto">
            <a:xfrm>
              <a:off x="4067175" y="1773238"/>
              <a:ext cx="431800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5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5" name="Text Box 1293"/>
            <p:cNvSpPr txBox="1">
              <a:spLocks noChangeArrowheads="1"/>
            </p:cNvSpPr>
            <p:nvPr/>
          </p:nvSpPr>
          <p:spPr bwMode="auto">
            <a:xfrm>
              <a:off x="4500563" y="1773238"/>
              <a:ext cx="431800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6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7" name="Text Box 1294"/>
            <p:cNvSpPr txBox="1">
              <a:spLocks noChangeArrowheads="1"/>
            </p:cNvSpPr>
            <p:nvPr/>
          </p:nvSpPr>
          <p:spPr bwMode="auto">
            <a:xfrm>
              <a:off x="5940425" y="1743075"/>
              <a:ext cx="431800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7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8" name="Text Box 1295"/>
            <p:cNvSpPr txBox="1">
              <a:spLocks noChangeArrowheads="1"/>
            </p:cNvSpPr>
            <p:nvPr/>
          </p:nvSpPr>
          <p:spPr bwMode="auto">
            <a:xfrm>
              <a:off x="5435600" y="981075"/>
              <a:ext cx="431800" cy="35242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3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9" name="组合 119"/>
          <p:cNvGrpSpPr/>
          <p:nvPr/>
        </p:nvGrpSpPr>
        <p:grpSpPr>
          <a:xfrm>
            <a:off x="2002768" y="5123815"/>
            <a:ext cx="6581799" cy="334963"/>
            <a:chOff x="1490663" y="4191000"/>
            <a:chExt cx="6248400" cy="334963"/>
          </a:xfrm>
        </p:grpSpPr>
        <p:sp>
          <p:nvSpPr>
            <p:cNvPr id="40" name="Rectangle 1070"/>
            <p:cNvSpPr>
              <a:spLocks noChangeArrowheads="1"/>
            </p:cNvSpPr>
            <p:nvPr/>
          </p:nvSpPr>
          <p:spPr bwMode="auto">
            <a:xfrm>
              <a:off x="7069947" y="4191000"/>
              <a:ext cx="41592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15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3" name="Rectangle 1071"/>
            <p:cNvSpPr>
              <a:spLocks noChangeArrowheads="1"/>
            </p:cNvSpPr>
            <p:nvPr/>
          </p:nvSpPr>
          <p:spPr bwMode="auto">
            <a:xfrm>
              <a:off x="6706691" y="4191000"/>
              <a:ext cx="417513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14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4" name="Rectangle 1072"/>
            <p:cNvSpPr>
              <a:spLocks noChangeArrowheads="1"/>
            </p:cNvSpPr>
            <p:nvPr/>
          </p:nvSpPr>
          <p:spPr bwMode="auto">
            <a:xfrm>
              <a:off x="6299808" y="4191000"/>
              <a:ext cx="41592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13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5" name="Rectangle 1073"/>
            <p:cNvSpPr>
              <a:spLocks noChangeArrowheads="1"/>
            </p:cNvSpPr>
            <p:nvPr/>
          </p:nvSpPr>
          <p:spPr bwMode="auto">
            <a:xfrm>
              <a:off x="5963539" y="4191000"/>
              <a:ext cx="39052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0" rIns="0"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12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7" name="Rectangle 1074"/>
            <p:cNvSpPr>
              <a:spLocks noChangeArrowheads="1"/>
            </p:cNvSpPr>
            <p:nvPr/>
          </p:nvSpPr>
          <p:spPr bwMode="auto">
            <a:xfrm>
              <a:off x="5502540" y="4191000"/>
              <a:ext cx="442913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11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8" name="Rectangle 1075"/>
            <p:cNvSpPr>
              <a:spLocks noChangeArrowheads="1"/>
            </p:cNvSpPr>
            <p:nvPr/>
          </p:nvSpPr>
          <p:spPr bwMode="auto">
            <a:xfrm>
              <a:off x="5077572" y="4191000"/>
              <a:ext cx="41592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10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9" name="Rectangle 1076"/>
            <p:cNvSpPr>
              <a:spLocks noChangeArrowheads="1"/>
            </p:cNvSpPr>
            <p:nvPr/>
          </p:nvSpPr>
          <p:spPr bwMode="auto">
            <a:xfrm>
              <a:off x="4712106" y="4191000"/>
              <a:ext cx="401638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9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0" name="Rectangle 1077"/>
            <p:cNvSpPr>
              <a:spLocks noChangeArrowheads="1"/>
            </p:cNvSpPr>
            <p:nvPr/>
          </p:nvSpPr>
          <p:spPr bwMode="auto">
            <a:xfrm>
              <a:off x="4316615" y="4191000"/>
              <a:ext cx="458788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8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1" name="Rectangle 1078"/>
            <p:cNvSpPr>
              <a:spLocks noChangeArrowheads="1"/>
            </p:cNvSpPr>
            <p:nvPr/>
          </p:nvSpPr>
          <p:spPr bwMode="auto">
            <a:xfrm>
              <a:off x="3917048" y="4191000"/>
              <a:ext cx="39052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7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2" name="Rectangle 1079"/>
            <p:cNvSpPr>
              <a:spLocks noChangeArrowheads="1"/>
            </p:cNvSpPr>
            <p:nvPr/>
          </p:nvSpPr>
          <p:spPr bwMode="auto">
            <a:xfrm>
              <a:off x="3573463" y="4191000"/>
              <a:ext cx="41592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6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3" name="Rectangle 1080"/>
            <p:cNvSpPr>
              <a:spLocks noChangeArrowheads="1"/>
            </p:cNvSpPr>
            <p:nvPr/>
          </p:nvSpPr>
          <p:spPr bwMode="auto">
            <a:xfrm>
              <a:off x="3157538" y="4191000"/>
              <a:ext cx="41592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5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4" name="Rectangle 1081"/>
            <p:cNvSpPr>
              <a:spLocks noChangeArrowheads="1"/>
            </p:cNvSpPr>
            <p:nvPr/>
          </p:nvSpPr>
          <p:spPr bwMode="auto">
            <a:xfrm>
              <a:off x="2740026" y="4191000"/>
              <a:ext cx="417513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4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5" name="Rectangle 1082"/>
            <p:cNvSpPr>
              <a:spLocks noChangeArrowheads="1"/>
            </p:cNvSpPr>
            <p:nvPr/>
          </p:nvSpPr>
          <p:spPr bwMode="auto">
            <a:xfrm>
              <a:off x="2369313" y="4191000"/>
              <a:ext cx="41592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3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6" name="Rectangle 1083"/>
            <p:cNvSpPr>
              <a:spLocks noChangeArrowheads="1"/>
            </p:cNvSpPr>
            <p:nvPr/>
          </p:nvSpPr>
          <p:spPr bwMode="auto">
            <a:xfrm>
              <a:off x="1967816" y="4191000"/>
              <a:ext cx="36512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2</a:t>
              </a:r>
              <a:endParaRPr lang="en-US" altLang="zh-CN" sz="16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7" name="Rectangle 1084"/>
            <p:cNvSpPr>
              <a:spLocks noChangeArrowheads="1"/>
            </p:cNvSpPr>
            <p:nvPr/>
          </p:nvSpPr>
          <p:spPr bwMode="auto">
            <a:xfrm>
              <a:off x="1544919" y="4191000"/>
              <a:ext cx="339097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 algn="l">
                <a:spcBef>
                  <a:spcPct val="20000"/>
                </a:spcBef>
              </a:pPr>
              <a:r>
                <a:rPr lang="en-US" altLang="zh-CN" sz="16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lang="en-US" altLang="zh-CN" sz="16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8" name="Line 1085"/>
            <p:cNvSpPr>
              <a:spLocks noChangeShapeType="1"/>
            </p:cNvSpPr>
            <p:nvPr/>
          </p:nvSpPr>
          <p:spPr bwMode="auto">
            <a:xfrm>
              <a:off x="1490663" y="4525963"/>
              <a:ext cx="46831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9" name="Line 1086"/>
            <p:cNvSpPr>
              <a:spLocks noChangeShapeType="1"/>
            </p:cNvSpPr>
            <p:nvPr/>
          </p:nvSpPr>
          <p:spPr bwMode="auto">
            <a:xfrm>
              <a:off x="1490663" y="4191000"/>
              <a:ext cx="0" cy="334963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0" name="Line 1101"/>
            <p:cNvSpPr>
              <a:spLocks noChangeShapeType="1"/>
            </p:cNvSpPr>
            <p:nvPr/>
          </p:nvSpPr>
          <p:spPr bwMode="auto">
            <a:xfrm>
              <a:off x="7739063" y="4191000"/>
              <a:ext cx="0" cy="334963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1" name="Line 1102"/>
            <p:cNvSpPr>
              <a:spLocks noChangeShapeType="1"/>
            </p:cNvSpPr>
            <p:nvPr/>
          </p:nvSpPr>
          <p:spPr bwMode="auto">
            <a:xfrm>
              <a:off x="4379913" y="4191000"/>
              <a:ext cx="458788" cy="0"/>
            </a:xfrm>
            <a:prstGeom prst="line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2" name="Line 1103"/>
            <p:cNvSpPr>
              <a:spLocks noChangeShapeType="1"/>
            </p:cNvSpPr>
            <p:nvPr/>
          </p:nvSpPr>
          <p:spPr bwMode="auto">
            <a:xfrm>
              <a:off x="1490663" y="4191000"/>
              <a:ext cx="46831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3" name="Line 1104"/>
            <p:cNvSpPr>
              <a:spLocks noChangeShapeType="1"/>
            </p:cNvSpPr>
            <p:nvPr/>
          </p:nvSpPr>
          <p:spPr bwMode="auto">
            <a:xfrm>
              <a:off x="4838701" y="4191000"/>
              <a:ext cx="401638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4" name="Line 1135"/>
            <p:cNvSpPr>
              <a:spLocks noChangeShapeType="1"/>
            </p:cNvSpPr>
            <p:nvPr/>
          </p:nvSpPr>
          <p:spPr bwMode="auto">
            <a:xfrm>
              <a:off x="1958976" y="4525963"/>
              <a:ext cx="3651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5" name="Line 1136"/>
            <p:cNvSpPr>
              <a:spLocks noChangeShapeType="1"/>
            </p:cNvSpPr>
            <p:nvPr/>
          </p:nvSpPr>
          <p:spPr bwMode="auto">
            <a:xfrm>
              <a:off x="2324101" y="4525963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6" name="Line 1137"/>
            <p:cNvSpPr>
              <a:spLocks noChangeShapeType="1"/>
            </p:cNvSpPr>
            <p:nvPr/>
          </p:nvSpPr>
          <p:spPr bwMode="auto">
            <a:xfrm>
              <a:off x="2740026" y="4525963"/>
              <a:ext cx="41751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7" name="Line 1138"/>
            <p:cNvSpPr>
              <a:spLocks noChangeShapeType="1"/>
            </p:cNvSpPr>
            <p:nvPr/>
          </p:nvSpPr>
          <p:spPr bwMode="auto">
            <a:xfrm>
              <a:off x="3157538" y="4525963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8" name="Line 1139"/>
            <p:cNvSpPr>
              <a:spLocks noChangeShapeType="1"/>
            </p:cNvSpPr>
            <p:nvPr/>
          </p:nvSpPr>
          <p:spPr bwMode="auto">
            <a:xfrm>
              <a:off x="3573463" y="4525963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9" name="Line 1140"/>
            <p:cNvSpPr>
              <a:spLocks noChangeShapeType="1"/>
            </p:cNvSpPr>
            <p:nvPr/>
          </p:nvSpPr>
          <p:spPr bwMode="auto">
            <a:xfrm>
              <a:off x="3989388" y="4525963"/>
              <a:ext cx="3905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0" name="Line 1141"/>
            <p:cNvSpPr>
              <a:spLocks noChangeShapeType="1"/>
            </p:cNvSpPr>
            <p:nvPr/>
          </p:nvSpPr>
          <p:spPr bwMode="auto">
            <a:xfrm>
              <a:off x="4379913" y="4525963"/>
              <a:ext cx="458788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1" name="Line 1142"/>
            <p:cNvSpPr>
              <a:spLocks noChangeShapeType="1"/>
            </p:cNvSpPr>
            <p:nvPr/>
          </p:nvSpPr>
          <p:spPr bwMode="auto">
            <a:xfrm>
              <a:off x="4838701" y="4525963"/>
              <a:ext cx="401638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2" name="Line 1143"/>
            <p:cNvSpPr>
              <a:spLocks noChangeShapeType="1"/>
            </p:cNvSpPr>
            <p:nvPr/>
          </p:nvSpPr>
          <p:spPr bwMode="auto">
            <a:xfrm>
              <a:off x="5240338" y="4525963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3" name="Line 1144"/>
            <p:cNvSpPr>
              <a:spLocks noChangeShapeType="1"/>
            </p:cNvSpPr>
            <p:nvPr/>
          </p:nvSpPr>
          <p:spPr bwMode="auto">
            <a:xfrm>
              <a:off x="5656263" y="4525963"/>
              <a:ext cx="44291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4" name="Line 1145"/>
            <p:cNvSpPr>
              <a:spLocks noChangeShapeType="1"/>
            </p:cNvSpPr>
            <p:nvPr/>
          </p:nvSpPr>
          <p:spPr bwMode="auto">
            <a:xfrm>
              <a:off x="6099176" y="4525963"/>
              <a:ext cx="3905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5" name="Line 1146"/>
            <p:cNvSpPr>
              <a:spLocks noChangeShapeType="1"/>
            </p:cNvSpPr>
            <p:nvPr/>
          </p:nvSpPr>
          <p:spPr bwMode="auto">
            <a:xfrm>
              <a:off x="6489701" y="4525963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7" name="Line 1147"/>
            <p:cNvSpPr>
              <a:spLocks noChangeShapeType="1"/>
            </p:cNvSpPr>
            <p:nvPr/>
          </p:nvSpPr>
          <p:spPr bwMode="auto">
            <a:xfrm>
              <a:off x="6905626" y="4525963"/>
              <a:ext cx="41751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9" name="Line 1148"/>
            <p:cNvSpPr>
              <a:spLocks noChangeShapeType="1"/>
            </p:cNvSpPr>
            <p:nvPr/>
          </p:nvSpPr>
          <p:spPr bwMode="auto">
            <a:xfrm>
              <a:off x="7323138" y="4525963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0" name="Line 1196"/>
            <p:cNvSpPr>
              <a:spLocks noChangeShapeType="1"/>
            </p:cNvSpPr>
            <p:nvPr/>
          </p:nvSpPr>
          <p:spPr bwMode="auto">
            <a:xfrm>
              <a:off x="1958976" y="4191000"/>
              <a:ext cx="3651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1" name="Line 1197"/>
            <p:cNvSpPr>
              <a:spLocks noChangeShapeType="1"/>
            </p:cNvSpPr>
            <p:nvPr/>
          </p:nvSpPr>
          <p:spPr bwMode="auto">
            <a:xfrm>
              <a:off x="2324101" y="4191000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2" name="Line 1198"/>
            <p:cNvSpPr>
              <a:spLocks noChangeShapeType="1"/>
            </p:cNvSpPr>
            <p:nvPr/>
          </p:nvSpPr>
          <p:spPr bwMode="auto">
            <a:xfrm>
              <a:off x="2740026" y="4191000"/>
              <a:ext cx="41751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3" name="Line 1199"/>
            <p:cNvSpPr>
              <a:spLocks noChangeShapeType="1"/>
            </p:cNvSpPr>
            <p:nvPr/>
          </p:nvSpPr>
          <p:spPr bwMode="auto">
            <a:xfrm>
              <a:off x="3157538" y="4191000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4" name="Line 1200"/>
            <p:cNvSpPr>
              <a:spLocks noChangeShapeType="1"/>
            </p:cNvSpPr>
            <p:nvPr/>
          </p:nvSpPr>
          <p:spPr bwMode="auto">
            <a:xfrm>
              <a:off x="3573463" y="4191000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5" name="Line 1201"/>
            <p:cNvSpPr>
              <a:spLocks noChangeShapeType="1"/>
            </p:cNvSpPr>
            <p:nvPr/>
          </p:nvSpPr>
          <p:spPr bwMode="auto">
            <a:xfrm>
              <a:off x="3989388" y="4191000"/>
              <a:ext cx="3905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6" name="Line 1202"/>
            <p:cNvSpPr>
              <a:spLocks noChangeShapeType="1"/>
            </p:cNvSpPr>
            <p:nvPr/>
          </p:nvSpPr>
          <p:spPr bwMode="auto">
            <a:xfrm>
              <a:off x="5240338" y="4191000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7" name="Line 1203"/>
            <p:cNvSpPr>
              <a:spLocks noChangeShapeType="1"/>
            </p:cNvSpPr>
            <p:nvPr/>
          </p:nvSpPr>
          <p:spPr bwMode="auto">
            <a:xfrm>
              <a:off x="5656263" y="4191000"/>
              <a:ext cx="44291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8" name="Line 1204"/>
            <p:cNvSpPr>
              <a:spLocks noChangeShapeType="1"/>
            </p:cNvSpPr>
            <p:nvPr/>
          </p:nvSpPr>
          <p:spPr bwMode="auto">
            <a:xfrm>
              <a:off x="6099176" y="4191000"/>
              <a:ext cx="3905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89" name="Line 1205"/>
            <p:cNvSpPr>
              <a:spLocks noChangeShapeType="1"/>
            </p:cNvSpPr>
            <p:nvPr/>
          </p:nvSpPr>
          <p:spPr bwMode="auto">
            <a:xfrm>
              <a:off x="6489701" y="4191000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90" name="Line 1206"/>
            <p:cNvSpPr>
              <a:spLocks noChangeShapeType="1"/>
            </p:cNvSpPr>
            <p:nvPr/>
          </p:nvSpPr>
          <p:spPr bwMode="auto">
            <a:xfrm>
              <a:off x="6905626" y="4191000"/>
              <a:ext cx="41751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91" name="Line 1207"/>
            <p:cNvSpPr>
              <a:spLocks noChangeShapeType="1"/>
            </p:cNvSpPr>
            <p:nvPr/>
          </p:nvSpPr>
          <p:spPr bwMode="auto">
            <a:xfrm>
              <a:off x="7323138" y="4191000"/>
              <a:ext cx="41592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6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sp>
        <p:nvSpPr>
          <p:cNvPr id="92" name="Text Box 1210"/>
          <p:cNvSpPr txBox="1">
            <a:spLocks noChangeArrowheads="1"/>
          </p:cNvSpPr>
          <p:nvPr/>
        </p:nvSpPr>
        <p:spPr bwMode="auto">
          <a:xfrm>
            <a:off x="2645710" y="6003938"/>
            <a:ext cx="4521213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顺序存储结构（不用下标为</a:t>
            </a:r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的元素）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93" name="AutoShape 1296"/>
          <p:cNvSpPr>
            <a:spLocks noChangeArrowheads="1"/>
          </p:cNvSpPr>
          <p:nvPr/>
        </p:nvSpPr>
        <p:spPr bwMode="auto">
          <a:xfrm>
            <a:off x="4639314" y="4576763"/>
            <a:ext cx="219072" cy="504825"/>
          </a:xfrm>
          <a:prstGeom prst="downArrow">
            <a:avLst>
              <a:gd name="adj1" fmla="val 50000"/>
              <a:gd name="adj2" fmla="val 25000"/>
            </a:avLst>
          </a:prstGeom>
          <a:ln>
            <a:tailEnd type="none" w="med" len="lg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p>
            <a:endParaRPr lang="zh-CN" altLang="en-US" sz="1800" b="0"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94" name="Text Box 1298"/>
          <p:cNvSpPr txBox="1">
            <a:spLocks noChangeArrowheads="1"/>
          </p:cNvSpPr>
          <p:nvPr/>
        </p:nvSpPr>
        <p:spPr bwMode="auto">
          <a:xfrm>
            <a:off x="1332846" y="1697364"/>
            <a:ext cx="490220" cy="4603755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>
            <a:spAutoFit/>
          </a:bodyPr>
          <a:p>
            <a:pPr marL="457200" indent="-457200">
              <a:spcBef>
                <a:spcPct val="500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完全二叉树的顺序存储结构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aphicFrame>
        <p:nvGraphicFramePr>
          <p:cNvPr id="95" name="表格 94"/>
          <p:cNvGraphicFramePr>
            <a:graphicFrameLocks noGrp="1"/>
          </p:cNvGraphicFramePr>
          <p:nvPr/>
        </p:nvGraphicFramePr>
        <p:xfrm>
          <a:off x="2002768" y="5504823"/>
          <a:ext cx="6286545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19103"/>
                <a:gridCol w="419103"/>
                <a:gridCol w="419103"/>
                <a:gridCol w="419103"/>
                <a:gridCol w="419103"/>
                <a:gridCol w="419103"/>
                <a:gridCol w="419103"/>
                <a:gridCol w="419103"/>
                <a:gridCol w="419103"/>
                <a:gridCol w="419103"/>
                <a:gridCol w="419103"/>
                <a:gridCol w="419103"/>
                <a:gridCol w="419103"/>
                <a:gridCol w="419103"/>
                <a:gridCol w="419103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A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B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C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D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E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F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G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H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I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J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K</a:t>
                      </a:r>
                      <a:endParaRPr lang="en-US" altLang="zh-CN" sz="18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rgbClr val="3333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1800" b="0" i="0" smtClean="0">
                        <a:solidFill>
                          <a:srgbClr val="3333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rgbClr val="3333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1800" b="0" i="0" smtClean="0">
                        <a:solidFill>
                          <a:srgbClr val="3333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rgbClr val="3333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1800" b="0" i="0" smtClean="0">
                        <a:solidFill>
                          <a:srgbClr val="3333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1800" b="0" i="0" smtClean="0">
                          <a:solidFill>
                            <a:srgbClr val="3333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1800" b="0" i="0" smtClean="0">
                        <a:solidFill>
                          <a:srgbClr val="3333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6" name="图片 95" descr="looking-for-g9e4782f49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90" y="1697355"/>
            <a:ext cx="3350895" cy="335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ldLvl="0" animBg="1"/>
      <p:bldP spid="9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  二叉树的存储结构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7.3.1   二叉树的顺序存储结构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8" name="Line 30"/>
          <p:cNvSpPr>
            <a:spLocks noChangeShapeType="1"/>
          </p:cNvSpPr>
          <p:nvPr/>
        </p:nvSpPr>
        <p:spPr bwMode="auto">
          <a:xfrm>
            <a:off x="4137004" y="2432990"/>
            <a:ext cx="428627" cy="571503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p>
            <a:endParaRPr lang="zh-CN" altLang="en-US" sz="1800" b="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Line 32"/>
          <p:cNvSpPr>
            <a:spLocks noChangeShapeType="1"/>
          </p:cNvSpPr>
          <p:nvPr/>
        </p:nvSpPr>
        <p:spPr bwMode="auto">
          <a:xfrm>
            <a:off x="6565894" y="2361551"/>
            <a:ext cx="428629" cy="57150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p>
            <a:endParaRPr lang="zh-CN" altLang="en-US" sz="1800" b="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" name="Line 31"/>
          <p:cNvSpPr>
            <a:spLocks noChangeShapeType="1"/>
          </p:cNvSpPr>
          <p:nvPr/>
        </p:nvSpPr>
        <p:spPr bwMode="auto">
          <a:xfrm>
            <a:off x="5461000" y="1997710"/>
            <a:ext cx="819150" cy="7810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p>
            <a:endParaRPr lang="zh-CN" altLang="en-US" sz="1800" b="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Oval 2"/>
          <p:cNvSpPr>
            <a:spLocks noChangeArrowheads="1"/>
          </p:cNvSpPr>
          <p:nvPr/>
        </p:nvSpPr>
        <p:spPr bwMode="auto">
          <a:xfrm>
            <a:off x="5028232" y="1771015"/>
            <a:ext cx="432000" cy="4320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p>
            <a:r>
              <a:rPr kumimoji="1"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A</a:t>
            </a:r>
            <a:endParaRPr kumimoji="1"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2" name="Oval 3"/>
          <p:cNvSpPr>
            <a:spLocks noChangeArrowheads="1"/>
          </p:cNvSpPr>
          <p:nvPr/>
        </p:nvSpPr>
        <p:spPr bwMode="auto">
          <a:xfrm>
            <a:off x="3830632" y="2074228"/>
            <a:ext cx="432000" cy="4320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kumimoji="1"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B</a:t>
            </a:r>
            <a:endParaRPr kumimoji="1"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4478332" y="2921953"/>
            <a:ext cx="432000" cy="4320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kumimoji="1"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C</a:t>
            </a:r>
            <a:endParaRPr kumimoji="1"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6207154" y="2002790"/>
            <a:ext cx="432000" cy="4320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kumimoji="1"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D</a:t>
            </a:r>
            <a:endParaRPr kumimoji="1"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6851647" y="2866390"/>
            <a:ext cx="432000" cy="4320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kumimoji="1"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E</a:t>
            </a:r>
            <a:endParaRPr kumimoji="1"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6637333" y="3791665"/>
            <a:ext cx="432000" cy="4320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kumimoji="1" lang="en-US" altLang="zh-CN" sz="1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rPr>
              <a:t>F</a:t>
            </a:r>
            <a:endParaRPr kumimoji="1" lang="en-US" altLang="zh-CN" sz="1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H="1">
            <a:off x="4208145" y="1997710"/>
            <a:ext cx="821690" cy="14986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p>
            <a:endParaRPr lang="zh-CN" altLang="en-US" sz="1800" b="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8" name="Line 33"/>
          <p:cNvSpPr>
            <a:spLocks noChangeShapeType="1"/>
          </p:cNvSpPr>
          <p:nvPr/>
        </p:nvSpPr>
        <p:spPr bwMode="auto">
          <a:xfrm flipH="1">
            <a:off x="6851646" y="3290245"/>
            <a:ext cx="142876" cy="500066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p>
            <a:endParaRPr lang="zh-CN" altLang="en-US" sz="1800" b="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9" name="AutoShape 40"/>
          <p:cNvSpPr>
            <a:spLocks noChangeArrowheads="1"/>
          </p:cNvSpPr>
          <p:nvPr/>
        </p:nvSpPr>
        <p:spPr bwMode="auto">
          <a:xfrm>
            <a:off x="7491095" y="2374265"/>
            <a:ext cx="2621280" cy="1014095"/>
          </a:xfrm>
          <a:prstGeom prst="wedgeRoundRectCallout">
            <a:avLst>
              <a:gd name="adj1" fmla="val -63154"/>
              <a:gd name="adj2" fmla="val 11080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0" rIns="0"/>
          <a:p>
            <a:pPr algn="l"/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一般的二叉树先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用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空结点补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全成为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完全</a:t>
            </a:r>
            <a:r>
              <a: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二叉树，然后对结点编号</a:t>
            </a:r>
            <a:endPara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0" name="Text Box 44"/>
          <p:cNvSpPr txBox="1">
            <a:spLocks noChangeArrowheads="1"/>
          </p:cNvSpPr>
          <p:nvPr/>
        </p:nvSpPr>
        <p:spPr bwMode="auto">
          <a:xfrm>
            <a:off x="1729740" y="1659890"/>
            <a:ext cx="490220" cy="4671060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>
            <a:spAutoFit/>
          </a:bodyPr>
          <a:p>
            <a:pPr marL="457200" indent="-457200">
              <a:spcBef>
                <a:spcPct val="50000"/>
              </a:spcBef>
              <a:buBlip>
                <a:blip r:embed="rId1"/>
              </a:buBlip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非完全二叉树的顺序存储结构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2" name="Text Box 41"/>
          <p:cNvSpPr txBox="1">
            <a:spLocks noChangeArrowheads="1"/>
          </p:cNvSpPr>
          <p:nvPr/>
        </p:nvSpPr>
        <p:spPr bwMode="auto">
          <a:xfrm>
            <a:off x="2362206" y="5573408"/>
            <a:ext cx="4714879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lang="en-US" altLang="zh-CN" sz="180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typedef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ElemType</a:t>
            </a:r>
            <a:r>
              <a:rPr lang="en-US" altLang="zh-CN" sz="180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</a:t>
            </a:r>
            <a:r>
              <a:rPr lang="en-US" altLang="zh-CN" sz="1800" smtClean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SqBTree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[MaxSize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];</a:t>
            </a:r>
            <a:endParaRPr lang="en-US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3" name="Text Box 42"/>
          <p:cNvSpPr txBox="1">
            <a:spLocks noChangeArrowheads="1"/>
          </p:cNvSpPr>
          <p:nvPr/>
        </p:nvSpPr>
        <p:spPr bwMode="auto">
          <a:xfrm>
            <a:off x="2374238" y="6013145"/>
            <a:ext cx="4357689" cy="36830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SqBTree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bt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="#</a:t>
            </a:r>
            <a:r>
              <a:rPr lang="en-US" altLang="zh-CN" sz="1800" i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ABD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#</a:t>
            </a:r>
            <a:r>
              <a:rPr lang="en-US" altLang="zh-CN" sz="1800" i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C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#</a:t>
            </a:r>
            <a:r>
              <a:rPr lang="en-US" altLang="zh-CN" sz="1800" i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E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######</a:t>
            </a:r>
            <a:r>
              <a:rPr lang="en-US" altLang="zh-CN" sz="1800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F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";</a:t>
            </a:r>
            <a:endParaRPr lang="en-US" altLang="zh-CN" sz="1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4" name="AutoShape 46"/>
          <p:cNvSpPr>
            <a:spLocks noChangeArrowheads="1"/>
          </p:cNvSpPr>
          <p:nvPr/>
        </p:nvSpPr>
        <p:spPr bwMode="auto">
          <a:xfrm>
            <a:off x="5219697" y="4289426"/>
            <a:ext cx="285752" cy="396562"/>
          </a:xfrm>
          <a:prstGeom prst="downArrow">
            <a:avLst>
              <a:gd name="adj1" fmla="val 50000"/>
              <a:gd name="adj2" fmla="val 28168"/>
            </a:avLst>
          </a:prstGeom>
          <a:ln>
            <a:tailEnd type="none" w="med" len="lg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p>
            <a:endParaRPr lang="zh-CN" altLang="en-US" sz="1800" b="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2381227" y="5064460"/>
          <a:ext cx="7000924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A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B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D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C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E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#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0" i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思源黑体 CN Bold" panose="020B0800000000000000" charset="-122"/>
                        </a:rPr>
                        <a:t>F</a:t>
                      </a:r>
                      <a:endParaRPr lang="en-US" altLang="zh-CN" sz="2000" b="0" i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思源黑体 CN Bold" panose="020B08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6" name="组合 133"/>
          <p:cNvGrpSpPr/>
          <p:nvPr/>
        </p:nvGrpSpPr>
        <p:grpSpPr>
          <a:xfrm>
            <a:off x="2362177" y="4716786"/>
            <a:ext cx="7081865" cy="334963"/>
            <a:chOff x="1409678" y="4601139"/>
            <a:chExt cx="7081865" cy="334963"/>
          </a:xfrm>
        </p:grpSpPr>
        <p:sp>
          <p:nvSpPr>
            <p:cNvPr id="27" name="Rectangle 1071"/>
            <p:cNvSpPr>
              <a:spLocks noChangeArrowheads="1"/>
            </p:cNvSpPr>
            <p:nvPr/>
          </p:nvSpPr>
          <p:spPr bwMode="auto">
            <a:xfrm>
              <a:off x="7880225" y="4601139"/>
              <a:ext cx="473204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14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8" name="Rectangle 1072"/>
            <p:cNvSpPr>
              <a:spLocks noChangeArrowheads="1"/>
            </p:cNvSpPr>
            <p:nvPr/>
          </p:nvSpPr>
          <p:spPr bwMode="auto">
            <a:xfrm>
              <a:off x="7413708" y="4601139"/>
              <a:ext cx="47140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13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9" name="Rectangle 1073"/>
            <p:cNvSpPr>
              <a:spLocks noChangeArrowheads="1"/>
            </p:cNvSpPr>
            <p:nvPr/>
          </p:nvSpPr>
          <p:spPr bwMode="auto">
            <a:xfrm>
              <a:off x="6905964" y="4601139"/>
              <a:ext cx="442617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12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0" name="Rectangle 1074"/>
            <p:cNvSpPr>
              <a:spLocks noChangeArrowheads="1"/>
            </p:cNvSpPr>
            <p:nvPr/>
          </p:nvSpPr>
          <p:spPr bwMode="auto">
            <a:xfrm>
              <a:off x="6403971" y="4601139"/>
              <a:ext cx="501993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11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1" name="Rectangle 1075"/>
            <p:cNvSpPr>
              <a:spLocks noChangeArrowheads="1"/>
            </p:cNvSpPr>
            <p:nvPr/>
          </p:nvSpPr>
          <p:spPr bwMode="auto">
            <a:xfrm>
              <a:off x="5913517" y="4601139"/>
              <a:ext cx="47140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10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2" name="Rectangle 1076"/>
            <p:cNvSpPr>
              <a:spLocks noChangeArrowheads="1"/>
            </p:cNvSpPr>
            <p:nvPr/>
          </p:nvSpPr>
          <p:spPr bwMode="auto">
            <a:xfrm>
              <a:off x="5426556" y="4601139"/>
              <a:ext cx="455212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9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3" name="Rectangle 1077"/>
            <p:cNvSpPr>
              <a:spLocks noChangeArrowheads="1"/>
            </p:cNvSpPr>
            <p:nvPr/>
          </p:nvSpPr>
          <p:spPr bwMode="auto">
            <a:xfrm>
              <a:off x="4906571" y="4601139"/>
              <a:ext cx="51998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8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4" name="Rectangle 1078"/>
            <p:cNvSpPr>
              <a:spLocks noChangeArrowheads="1"/>
            </p:cNvSpPr>
            <p:nvPr/>
          </p:nvSpPr>
          <p:spPr bwMode="auto">
            <a:xfrm>
              <a:off x="4454429" y="4601139"/>
              <a:ext cx="442617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7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5" name="Rectangle 1079"/>
            <p:cNvSpPr>
              <a:spLocks noChangeArrowheads="1"/>
            </p:cNvSpPr>
            <p:nvPr/>
          </p:nvSpPr>
          <p:spPr bwMode="auto">
            <a:xfrm>
              <a:off x="3932225" y="4601139"/>
              <a:ext cx="47140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6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7" name="Rectangle 1080"/>
            <p:cNvSpPr>
              <a:spLocks noChangeArrowheads="1"/>
            </p:cNvSpPr>
            <p:nvPr/>
          </p:nvSpPr>
          <p:spPr bwMode="auto">
            <a:xfrm>
              <a:off x="3422720" y="4601139"/>
              <a:ext cx="47140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5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8" name="Rectangle 1081"/>
            <p:cNvSpPr>
              <a:spLocks noChangeArrowheads="1"/>
            </p:cNvSpPr>
            <p:nvPr/>
          </p:nvSpPr>
          <p:spPr bwMode="auto">
            <a:xfrm>
              <a:off x="2920942" y="4601139"/>
              <a:ext cx="473204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4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9" name="Rectangle 1082"/>
            <p:cNvSpPr>
              <a:spLocks noChangeArrowheads="1"/>
            </p:cNvSpPr>
            <p:nvPr/>
          </p:nvSpPr>
          <p:spPr bwMode="auto">
            <a:xfrm>
              <a:off x="2449537" y="4601139"/>
              <a:ext cx="471405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3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0" name="Rectangle 1083"/>
            <p:cNvSpPr>
              <a:spLocks noChangeArrowheads="1"/>
            </p:cNvSpPr>
            <p:nvPr/>
          </p:nvSpPr>
          <p:spPr bwMode="auto">
            <a:xfrm>
              <a:off x="1963738" y="4601139"/>
              <a:ext cx="413828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2</a:t>
              </a:r>
              <a:endParaRPr lang="en-US" altLang="zh-CN" sz="17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3" name="Rectangle 1084"/>
            <p:cNvSpPr>
              <a:spLocks noChangeArrowheads="1"/>
            </p:cNvSpPr>
            <p:nvPr/>
          </p:nvSpPr>
          <p:spPr bwMode="auto">
            <a:xfrm>
              <a:off x="1409678" y="4601139"/>
              <a:ext cx="530781" cy="33496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p>
              <a:pPr>
                <a:spcBef>
                  <a:spcPct val="20000"/>
                </a:spcBef>
              </a:pPr>
              <a:r>
                <a:rPr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4" name="Line 1085"/>
            <p:cNvSpPr>
              <a:spLocks noChangeShapeType="1"/>
            </p:cNvSpPr>
            <p:nvPr/>
          </p:nvSpPr>
          <p:spPr bwMode="auto">
            <a:xfrm>
              <a:off x="1409678" y="4936102"/>
              <a:ext cx="530781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5" name="Line 1086"/>
            <p:cNvSpPr>
              <a:spLocks noChangeShapeType="1"/>
            </p:cNvSpPr>
            <p:nvPr/>
          </p:nvSpPr>
          <p:spPr bwMode="auto">
            <a:xfrm>
              <a:off x="1409678" y="4601139"/>
              <a:ext cx="0" cy="334963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8" name="Line 1101"/>
            <p:cNvSpPr>
              <a:spLocks noChangeShapeType="1"/>
            </p:cNvSpPr>
            <p:nvPr/>
          </p:nvSpPr>
          <p:spPr bwMode="auto">
            <a:xfrm>
              <a:off x="8491543" y="4601139"/>
              <a:ext cx="0" cy="334963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9" name="Line 1102"/>
            <p:cNvSpPr>
              <a:spLocks noChangeShapeType="1"/>
            </p:cNvSpPr>
            <p:nvPr/>
          </p:nvSpPr>
          <p:spPr bwMode="auto">
            <a:xfrm>
              <a:off x="4684321" y="4601139"/>
              <a:ext cx="519985" cy="0"/>
            </a:xfrm>
            <a:prstGeom prst="line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96" name="Line 1103"/>
            <p:cNvSpPr>
              <a:spLocks noChangeShapeType="1"/>
            </p:cNvSpPr>
            <p:nvPr/>
          </p:nvSpPr>
          <p:spPr bwMode="auto">
            <a:xfrm>
              <a:off x="1409678" y="4601139"/>
              <a:ext cx="530781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97" name="Line 1104"/>
            <p:cNvSpPr>
              <a:spLocks noChangeShapeType="1"/>
            </p:cNvSpPr>
            <p:nvPr/>
          </p:nvSpPr>
          <p:spPr bwMode="auto">
            <a:xfrm>
              <a:off x="5204306" y="4601139"/>
              <a:ext cx="455212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00" name="Line 1135"/>
            <p:cNvSpPr>
              <a:spLocks noChangeShapeType="1"/>
            </p:cNvSpPr>
            <p:nvPr/>
          </p:nvSpPr>
          <p:spPr bwMode="auto">
            <a:xfrm>
              <a:off x="1940459" y="4936102"/>
              <a:ext cx="413828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02" name="Line 1136"/>
            <p:cNvSpPr>
              <a:spLocks noChangeShapeType="1"/>
            </p:cNvSpPr>
            <p:nvPr/>
          </p:nvSpPr>
          <p:spPr bwMode="auto">
            <a:xfrm>
              <a:off x="2354287" y="4936102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07" name="Line 1137"/>
            <p:cNvSpPr>
              <a:spLocks noChangeShapeType="1"/>
            </p:cNvSpPr>
            <p:nvPr/>
          </p:nvSpPr>
          <p:spPr bwMode="auto">
            <a:xfrm>
              <a:off x="2825692" y="4936102"/>
              <a:ext cx="473204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09" name="Line 1138"/>
            <p:cNvSpPr>
              <a:spLocks noChangeShapeType="1"/>
            </p:cNvSpPr>
            <p:nvPr/>
          </p:nvSpPr>
          <p:spPr bwMode="auto">
            <a:xfrm>
              <a:off x="3298895" y="4936102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15" name="Line 1139"/>
            <p:cNvSpPr>
              <a:spLocks noChangeShapeType="1"/>
            </p:cNvSpPr>
            <p:nvPr/>
          </p:nvSpPr>
          <p:spPr bwMode="auto">
            <a:xfrm>
              <a:off x="3770300" y="4936102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18" name="Line 1140"/>
            <p:cNvSpPr>
              <a:spLocks noChangeShapeType="1"/>
            </p:cNvSpPr>
            <p:nvPr/>
          </p:nvSpPr>
          <p:spPr bwMode="auto">
            <a:xfrm>
              <a:off x="4241704" y="4936102"/>
              <a:ext cx="442617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20" name="Line 1141"/>
            <p:cNvSpPr>
              <a:spLocks noChangeShapeType="1"/>
            </p:cNvSpPr>
            <p:nvPr/>
          </p:nvSpPr>
          <p:spPr bwMode="auto">
            <a:xfrm>
              <a:off x="4684321" y="4936102"/>
              <a:ext cx="51998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22" name="Line 1142"/>
            <p:cNvSpPr>
              <a:spLocks noChangeShapeType="1"/>
            </p:cNvSpPr>
            <p:nvPr/>
          </p:nvSpPr>
          <p:spPr bwMode="auto">
            <a:xfrm>
              <a:off x="5204306" y="4936102"/>
              <a:ext cx="455212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32" name="Line 1143"/>
            <p:cNvSpPr>
              <a:spLocks noChangeShapeType="1"/>
            </p:cNvSpPr>
            <p:nvPr/>
          </p:nvSpPr>
          <p:spPr bwMode="auto">
            <a:xfrm>
              <a:off x="5659517" y="4936102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33" name="Line 1144"/>
            <p:cNvSpPr>
              <a:spLocks noChangeShapeType="1"/>
            </p:cNvSpPr>
            <p:nvPr/>
          </p:nvSpPr>
          <p:spPr bwMode="auto">
            <a:xfrm>
              <a:off x="6130921" y="4936102"/>
              <a:ext cx="50199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34" name="Line 1145"/>
            <p:cNvSpPr>
              <a:spLocks noChangeShapeType="1"/>
            </p:cNvSpPr>
            <p:nvPr/>
          </p:nvSpPr>
          <p:spPr bwMode="auto">
            <a:xfrm>
              <a:off x="6632914" y="4936102"/>
              <a:ext cx="442617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35" name="Line 1146"/>
            <p:cNvSpPr>
              <a:spLocks noChangeShapeType="1"/>
            </p:cNvSpPr>
            <p:nvPr/>
          </p:nvSpPr>
          <p:spPr bwMode="auto">
            <a:xfrm>
              <a:off x="7075530" y="4936102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36" name="Line 1147"/>
            <p:cNvSpPr>
              <a:spLocks noChangeShapeType="1"/>
            </p:cNvSpPr>
            <p:nvPr/>
          </p:nvSpPr>
          <p:spPr bwMode="auto">
            <a:xfrm>
              <a:off x="7546935" y="4936102"/>
              <a:ext cx="473204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37" name="Line 1148"/>
            <p:cNvSpPr>
              <a:spLocks noChangeShapeType="1"/>
            </p:cNvSpPr>
            <p:nvPr/>
          </p:nvSpPr>
          <p:spPr bwMode="auto">
            <a:xfrm>
              <a:off x="8020138" y="4936102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38" name="Line 1196"/>
            <p:cNvSpPr>
              <a:spLocks noChangeShapeType="1"/>
            </p:cNvSpPr>
            <p:nvPr/>
          </p:nvSpPr>
          <p:spPr bwMode="auto">
            <a:xfrm>
              <a:off x="1940459" y="4601139"/>
              <a:ext cx="413828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39" name="Line 1197"/>
            <p:cNvSpPr>
              <a:spLocks noChangeShapeType="1"/>
            </p:cNvSpPr>
            <p:nvPr/>
          </p:nvSpPr>
          <p:spPr bwMode="auto">
            <a:xfrm>
              <a:off x="2354287" y="4601139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0" name="Line 1198"/>
            <p:cNvSpPr>
              <a:spLocks noChangeShapeType="1"/>
            </p:cNvSpPr>
            <p:nvPr/>
          </p:nvSpPr>
          <p:spPr bwMode="auto">
            <a:xfrm>
              <a:off x="2825692" y="4601139"/>
              <a:ext cx="473204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1" name="Line 1199"/>
            <p:cNvSpPr>
              <a:spLocks noChangeShapeType="1"/>
            </p:cNvSpPr>
            <p:nvPr/>
          </p:nvSpPr>
          <p:spPr bwMode="auto">
            <a:xfrm>
              <a:off x="3298895" y="4601139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2" name="Line 1200"/>
            <p:cNvSpPr>
              <a:spLocks noChangeShapeType="1"/>
            </p:cNvSpPr>
            <p:nvPr/>
          </p:nvSpPr>
          <p:spPr bwMode="auto">
            <a:xfrm>
              <a:off x="3770300" y="4601139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3" name="Line 1201"/>
            <p:cNvSpPr>
              <a:spLocks noChangeShapeType="1"/>
            </p:cNvSpPr>
            <p:nvPr/>
          </p:nvSpPr>
          <p:spPr bwMode="auto">
            <a:xfrm>
              <a:off x="4241704" y="4601139"/>
              <a:ext cx="442617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4" name="Line 1202"/>
            <p:cNvSpPr>
              <a:spLocks noChangeShapeType="1"/>
            </p:cNvSpPr>
            <p:nvPr/>
          </p:nvSpPr>
          <p:spPr bwMode="auto">
            <a:xfrm>
              <a:off x="5659517" y="4601139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5" name="Line 1203"/>
            <p:cNvSpPr>
              <a:spLocks noChangeShapeType="1"/>
            </p:cNvSpPr>
            <p:nvPr/>
          </p:nvSpPr>
          <p:spPr bwMode="auto">
            <a:xfrm>
              <a:off x="6130921" y="4601139"/>
              <a:ext cx="501993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6" name="Line 1204"/>
            <p:cNvSpPr>
              <a:spLocks noChangeShapeType="1"/>
            </p:cNvSpPr>
            <p:nvPr/>
          </p:nvSpPr>
          <p:spPr bwMode="auto">
            <a:xfrm>
              <a:off x="6632914" y="4601139"/>
              <a:ext cx="442617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7" name="Line 1205"/>
            <p:cNvSpPr>
              <a:spLocks noChangeShapeType="1"/>
            </p:cNvSpPr>
            <p:nvPr/>
          </p:nvSpPr>
          <p:spPr bwMode="auto">
            <a:xfrm>
              <a:off x="7075530" y="4601139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8" name="Line 1206"/>
            <p:cNvSpPr>
              <a:spLocks noChangeShapeType="1"/>
            </p:cNvSpPr>
            <p:nvPr/>
          </p:nvSpPr>
          <p:spPr bwMode="auto">
            <a:xfrm>
              <a:off x="7546935" y="4601139"/>
              <a:ext cx="473204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149" name="Line 1207"/>
            <p:cNvSpPr>
              <a:spLocks noChangeShapeType="1"/>
            </p:cNvSpPr>
            <p:nvPr/>
          </p:nvSpPr>
          <p:spPr bwMode="auto">
            <a:xfrm>
              <a:off x="8020138" y="4601139"/>
              <a:ext cx="471405" cy="0"/>
            </a:xfrm>
            <a:prstGeom prst="line">
              <a:avLst/>
            </a:prstGeom>
            <a:noFill/>
            <a:ln w="28575" cap="sq">
              <a:noFill/>
              <a:miter lim="800000"/>
            </a:ln>
            <a:effectLst/>
          </p:spPr>
          <p:txBody>
            <a:bodyPr wrap="none"/>
            <a:p>
              <a:endParaRPr lang="zh-CN" altLang="en-US" sz="1700" b="0"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50" name="组合 99"/>
          <p:cNvGrpSpPr/>
          <p:nvPr/>
        </p:nvGrpSpPr>
        <p:grpSpPr>
          <a:xfrm>
            <a:off x="6934209" y="5787722"/>
            <a:ext cx="2643206" cy="571504"/>
            <a:chOff x="6143636" y="5500702"/>
            <a:chExt cx="2643206" cy="571504"/>
          </a:xfrm>
        </p:grpSpPr>
        <p:sp>
          <p:nvSpPr>
            <p:cNvPr id="151" name="右大括号 150"/>
            <p:cNvSpPr/>
            <p:nvPr/>
          </p:nvSpPr>
          <p:spPr>
            <a:xfrm>
              <a:off x="6143636" y="5500702"/>
              <a:ext cx="214314" cy="571504"/>
            </a:xfrm>
            <a:prstGeom prst="rightBrace">
              <a:avLst/>
            </a:prstGeom>
            <a:ln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152" name="TextBox 98"/>
            <p:cNvSpPr txBox="1"/>
            <p:nvPr/>
          </p:nvSpPr>
          <p:spPr>
            <a:xfrm>
              <a:off x="6429388" y="5643895"/>
              <a:ext cx="235745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用一个数组存储</a:t>
              </a:r>
              <a:endParaRPr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53" name="组合 131"/>
          <p:cNvGrpSpPr/>
          <p:nvPr/>
        </p:nvGrpSpPr>
        <p:grpSpPr>
          <a:xfrm>
            <a:off x="2851119" y="2442646"/>
            <a:ext cx="3610000" cy="1781019"/>
            <a:chOff x="1774794" y="1509831"/>
            <a:chExt cx="3610000" cy="1781019"/>
          </a:xfrm>
        </p:grpSpPr>
        <p:sp>
          <p:nvSpPr>
            <p:cNvPr id="154" name="Oval 3"/>
            <p:cNvSpPr>
              <a:spLocks noChangeArrowheads="1"/>
            </p:cNvSpPr>
            <p:nvPr/>
          </p:nvSpPr>
          <p:spPr bwMode="auto">
            <a:xfrm>
              <a:off x="2131984" y="1996868"/>
              <a:ext cx="432000" cy="4320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kumimoji="1" lang="en-US" altLang="zh-CN" sz="1800" b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#</a:t>
              </a:r>
              <a:endParaRPr kumimoji="1" lang="en-US" altLang="zh-CN" sz="18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55" name="直接连接符 154"/>
            <p:cNvCxnSpPr>
              <a:stCxn id="12" idx="3"/>
              <a:endCxn id="154" idx="0"/>
            </p:cNvCxnSpPr>
            <p:nvPr/>
          </p:nvCxnSpPr>
          <p:spPr>
            <a:xfrm flipH="1">
              <a:off x="2347672" y="1581903"/>
              <a:ext cx="469900" cy="41529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Oval 3"/>
            <p:cNvSpPr>
              <a:spLocks noChangeArrowheads="1"/>
            </p:cNvSpPr>
            <p:nvPr/>
          </p:nvSpPr>
          <p:spPr bwMode="auto">
            <a:xfrm>
              <a:off x="4608501" y="2000240"/>
              <a:ext cx="432000" cy="4320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p>
              <a:pPr algn="ctr">
                <a:buClrTx/>
                <a:buSzTx/>
                <a:buFontTx/>
              </a:pPr>
              <a:r>
                <a:rPr kumimoji="1" lang="en-US" altLang="zh-CN" sz="1800" b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#</a:t>
              </a:r>
              <a:endParaRPr kumimoji="1" lang="en-US" altLang="zh-CN" sz="18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57" name="Oval 3"/>
            <p:cNvSpPr>
              <a:spLocks noChangeArrowheads="1"/>
            </p:cNvSpPr>
            <p:nvPr/>
          </p:nvSpPr>
          <p:spPr bwMode="auto">
            <a:xfrm>
              <a:off x="1774794" y="2858850"/>
              <a:ext cx="432000" cy="4320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p>
              <a:pPr algn="ctr">
                <a:buClrTx/>
                <a:buSzTx/>
                <a:buFontTx/>
              </a:pPr>
              <a:r>
                <a:rPr kumimoji="1" lang="en-US" altLang="zh-CN" sz="1800" b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#</a:t>
              </a:r>
              <a:endParaRPr kumimoji="1" lang="en-US" altLang="zh-CN" sz="18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58" name="Oval 3"/>
            <p:cNvSpPr>
              <a:spLocks noChangeArrowheads="1"/>
            </p:cNvSpPr>
            <p:nvPr/>
          </p:nvSpPr>
          <p:spPr bwMode="auto">
            <a:xfrm>
              <a:off x="2433414" y="2858850"/>
              <a:ext cx="432000" cy="4320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kumimoji="1" lang="en-US" altLang="zh-CN" sz="1800" b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#</a:t>
              </a:r>
              <a:endParaRPr kumimoji="1" lang="en-US" altLang="zh-CN" sz="18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59" name="直接连接符 158"/>
            <p:cNvCxnSpPr>
              <a:stCxn id="154" idx="3"/>
              <a:endCxn id="157" idx="0"/>
            </p:cNvCxnSpPr>
            <p:nvPr/>
          </p:nvCxnSpPr>
          <p:spPr>
            <a:xfrm rot="5400000">
              <a:off x="1846399" y="2509999"/>
              <a:ext cx="493247" cy="204455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154" idx="5"/>
              <a:endCxn id="158" idx="0"/>
            </p:cNvCxnSpPr>
            <p:nvPr/>
          </p:nvCxnSpPr>
          <p:spPr>
            <a:xfrm rot="16200000" flipH="1">
              <a:off x="2328443" y="2537878"/>
              <a:ext cx="493247" cy="148695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Oval 3"/>
            <p:cNvSpPr>
              <a:spLocks noChangeArrowheads="1"/>
            </p:cNvSpPr>
            <p:nvPr/>
          </p:nvSpPr>
          <p:spPr bwMode="auto">
            <a:xfrm>
              <a:off x="3070203" y="2858850"/>
              <a:ext cx="432000" cy="4320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p>
              <a:pPr algn="ctr">
                <a:buClrTx/>
                <a:buSzTx/>
                <a:buFontTx/>
              </a:pPr>
              <a:r>
                <a:rPr kumimoji="1" lang="en-US" altLang="zh-CN" sz="1800" b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#</a:t>
              </a:r>
              <a:endParaRPr kumimoji="1" lang="en-US" altLang="zh-CN" sz="18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62" name="Oval 3"/>
            <p:cNvSpPr>
              <a:spLocks noChangeArrowheads="1"/>
            </p:cNvSpPr>
            <p:nvPr/>
          </p:nvSpPr>
          <p:spPr bwMode="auto">
            <a:xfrm>
              <a:off x="3728823" y="2858850"/>
              <a:ext cx="432000" cy="4320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kumimoji="1" lang="en-US" altLang="zh-CN" sz="1800" b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#</a:t>
              </a:r>
              <a:endParaRPr kumimoji="1" lang="en-US" altLang="zh-CN" sz="18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63" name="直接连接符 162"/>
            <p:cNvCxnSpPr>
              <a:endCxn id="161" idx="0"/>
            </p:cNvCxnSpPr>
            <p:nvPr/>
          </p:nvCxnSpPr>
          <p:spPr>
            <a:xfrm rot="5400000">
              <a:off x="3142486" y="2510675"/>
              <a:ext cx="491893" cy="204457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13" idx="5"/>
              <a:endCxn id="162" idx="0"/>
            </p:cNvCxnSpPr>
            <p:nvPr/>
          </p:nvCxnSpPr>
          <p:spPr>
            <a:xfrm>
              <a:off x="3770107" y="2429627"/>
              <a:ext cx="174625" cy="42926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5" name="Oval 3"/>
            <p:cNvSpPr>
              <a:spLocks noChangeArrowheads="1"/>
            </p:cNvSpPr>
            <p:nvPr/>
          </p:nvSpPr>
          <p:spPr bwMode="auto">
            <a:xfrm>
              <a:off x="4275124" y="2858850"/>
              <a:ext cx="432000" cy="4320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p>
              <a:pPr algn="ctr">
                <a:buClrTx/>
                <a:buSzTx/>
                <a:buFontTx/>
              </a:pPr>
              <a:r>
                <a:rPr kumimoji="1" lang="en-US" altLang="zh-CN" sz="1800" b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#</a:t>
              </a:r>
              <a:endParaRPr kumimoji="1" lang="en-US" altLang="zh-CN" sz="18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66" name="Oval 3"/>
            <p:cNvSpPr>
              <a:spLocks noChangeArrowheads="1"/>
            </p:cNvSpPr>
            <p:nvPr/>
          </p:nvSpPr>
          <p:spPr bwMode="auto">
            <a:xfrm>
              <a:off x="4952794" y="2858850"/>
              <a:ext cx="432000" cy="4320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p>
              <a:pPr algn="ctr">
                <a:buClrTx/>
                <a:buSzTx/>
                <a:buFontTx/>
              </a:pPr>
              <a:r>
                <a:rPr kumimoji="1" lang="en-US" altLang="zh-CN" sz="1800" b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#</a:t>
              </a:r>
              <a:endParaRPr kumimoji="1" lang="en-US" altLang="zh-CN" sz="18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67" name="直接连接符 166"/>
            <p:cNvCxnSpPr>
              <a:stCxn id="156" idx="3"/>
              <a:endCxn id="165" idx="0"/>
            </p:cNvCxnSpPr>
            <p:nvPr/>
          </p:nvCxnSpPr>
          <p:spPr>
            <a:xfrm rot="5400000">
              <a:off x="4336508" y="2523591"/>
              <a:ext cx="489875" cy="180642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56" idx="5"/>
              <a:endCxn id="166" idx="0"/>
            </p:cNvCxnSpPr>
            <p:nvPr/>
          </p:nvCxnSpPr>
          <p:spPr>
            <a:xfrm rot="16200000" flipH="1">
              <a:off x="4828078" y="2518133"/>
              <a:ext cx="489875" cy="191558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4" idx="3"/>
              <a:endCxn id="156" idx="0"/>
            </p:cNvCxnSpPr>
            <p:nvPr/>
          </p:nvCxnSpPr>
          <p:spPr>
            <a:xfrm flipH="1">
              <a:off x="4823890" y="1509831"/>
              <a:ext cx="370205" cy="49022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组合 132"/>
          <p:cNvGrpSpPr/>
          <p:nvPr/>
        </p:nvGrpSpPr>
        <p:grpSpPr>
          <a:xfrm>
            <a:off x="2625681" y="1482626"/>
            <a:ext cx="4820963" cy="2517234"/>
            <a:chOff x="1549356" y="549811"/>
            <a:chExt cx="4820963" cy="2517234"/>
          </a:xfrm>
        </p:grpSpPr>
        <p:sp>
          <p:nvSpPr>
            <p:cNvPr id="171" name="Text Box 34"/>
            <p:cNvSpPr txBox="1">
              <a:spLocks noChangeArrowheads="1"/>
            </p:cNvSpPr>
            <p:nvPr/>
          </p:nvSpPr>
          <p:spPr bwMode="auto">
            <a:xfrm>
              <a:off x="2536799" y="987966"/>
              <a:ext cx="30924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2</a:t>
              </a:r>
              <a:endParaRPr kumimoji="1"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72" name="Text Box 35"/>
            <p:cNvSpPr txBox="1">
              <a:spLocks noChangeArrowheads="1"/>
            </p:cNvSpPr>
            <p:nvPr/>
          </p:nvSpPr>
          <p:spPr bwMode="auto">
            <a:xfrm>
              <a:off x="3646427" y="1733124"/>
              <a:ext cx="30924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5</a:t>
              </a:r>
              <a:endParaRPr kumimoji="1"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73" name="Text Box 36"/>
            <p:cNvSpPr txBox="1">
              <a:spLocks noChangeArrowheads="1"/>
            </p:cNvSpPr>
            <p:nvPr/>
          </p:nvSpPr>
          <p:spPr bwMode="auto">
            <a:xfrm>
              <a:off x="4025883" y="549811"/>
              <a:ext cx="30924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kumimoji="1" lang="en-US" altLang="zh-CN" sz="17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74" name="Text Box 37"/>
            <p:cNvSpPr txBox="1">
              <a:spLocks noChangeArrowheads="1"/>
            </p:cNvSpPr>
            <p:nvPr/>
          </p:nvSpPr>
          <p:spPr bwMode="auto">
            <a:xfrm>
              <a:off x="5794864" y="2631040"/>
              <a:ext cx="435610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14</a:t>
              </a:r>
              <a:endParaRPr kumimoji="1"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75" name="Text Box 38"/>
            <p:cNvSpPr txBox="1">
              <a:spLocks noChangeArrowheads="1"/>
            </p:cNvSpPr>
            <p:nvPr/>
          </p:nvSpPr>
          <p:spPr bwMode="auto">
            <a:xfrm>
              <a:off x="5478446" y="947306"/>
              <a:ext cx="30924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3</a:t>
              </a:r>
              <a:endParaRPr kumimoji="1"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76" name="Text Box 39"/>
            <p:cNvSpPr txBox="1">
              <a:spLocks noChangeArrowheads="1"/>
            </p:cNvSpPr>
            <p:nvPr/>
          </p:nvSpPr>
          <p:spPr bwMode="auto">
            <a:xfrm>
              <a:off x="6061074" y="1714488"/>
              <a:ext cx="30924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7</a:t>
              </a:r>
              <a:endParaRPr kumimoji="1"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77" name="Text Box 34"/>
            <p:cNvSpPr txBox="1">
              <a:spLocks noChangeArrowheads="1"/>
            </p:cNvSpPr>
            <p:nvPr/>
          </p:nvSpPr>
          <p:spPr bwMode="auto">
            <a:xfrm>
              <a:off x="1917670" y="1771638"/>
              <a:ext cx="30924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4</a:t>
              </a:r>
              <a:endParaRPr kumimoji="1" lang="en-US" altLang="zh-CN" sz="17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78" name="Text Box 35"/>
            <p:cNvSpPr txBox="1">
              <a:spLocks noChangeArrowheads="1"/>
            </p:cNvSpPr>
            <p:nvPr/>
          </p:nvSpPr>
          <p:spPr bwMode="auto">
            <a:xfrm>
              <a:off x="4478314" y="1714488"/>
              <a:ext cx="30924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6</a:t>
              </a:r>
              <a:endParaRPr kumimoji="1" lang="en-US" altLang="zh-CN" sz="1700" b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79" name="Text Box 34"/>
            <p:cNvSpPr txBox="1">
              <a:spLocks noChangeArrowheads="1"/>
            </p:cNvSpPr>
            <p:nvPr/>
          </p:nvSpPr>
          <p:spPr bwMode="auto">
            <a:xfrm>
              <a:off x="1549356" y="2714620"/>
              <a:ext cx="30924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8</a:t>
              </a:r>
              <a:endParaRPr kumimoji="1" lang="en-US" altLang="zh-CN" sz="1700" b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80" name="Text Box 34"/>
            <p:cNvSpPr txBox="1">
              <a:spLocks noChangeArrowheads="1"/>
            </p:cNvSpPr>
            <p:nvPr/>
          </p:nvSpPr>
          <p:spPr bwMode="auto">
            <a:xfrm>
              <a:off x="2255810" y="2714620"/>
              <a:ext cx="309245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9</a:t>
              </a:r>
              <a:endParaRPr kumimoji="1" lang="en-US" altLang="zh-CN" sz="1700" b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81" name="Text Box 34"/>
            <p:cNvSpPr txBox="1">
              <a:spLocks noChangeArrowheads="1"/>
            </p:cNvSpPr>
            <p:nvPr/>
          </p:nvSpPr>
          <p:spPr bwMode="auto">
            <a:xfrm>
              <a:off x="2917802" y="2571745"/>
              <a:ext cx="435610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10</a:t>
              </a:r>
              <a:endParaRPr kumimoji="1" lang="en-US" altLang="zh-CN" sz="1700" b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82" name="Text Box 34"/>
            <p:cNvSpPr txBox="1">
              <a:spLocks noChangeArrowheads="1"/>
            </p:cNvSpPr>
            <p:nvPr/>
          </p:nvSpPr>
          <p:spPr bwMode="auto">
            <a:xfrm>
              <a:off x="3908901" y="2547931"/>
              <a:ext cx="435610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11</a:t>
              </a:r>
              <a:endParaRPr kumimoji="1" lang="en-US" altLang="zh-CN" sz="1700" b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83" name="Text Box 34"/>
            <p:cNvSpPr txBox="1">
              <a:spLocks noChangeArrowheads="1"/>
            </p:cNvSpPr>
            <p:nvPr/>
          </p:nvSpPr>
          <p:spPr bwMode="auto">
            <a:xfrm>
              <a:off x="4580418" y="2643182"/>
              <a:ext cx="435610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12</a:t>
              </a:r>
              <a:endParaRPr kumimoji="1" lang="en-US" altLang="zh-CN" sz="1700" b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84" name="Text Box 34"/>
            <p:cNvSpPr txBox="1">
              <a:spLocks noChangeArrowheads="1"/>
            </p:cNvSpPr>
            <p:nvPr/>
          </p:nvSpPr>
          <p:spPr bwMode="auto">
            <a:xfrm>
              <a:off x="5164119" y="2643182"/>
              <a:ext cx="435610" cy="3524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p>
              <a:pPr algn="l"/>
              <a:r>
                <a:rPr kumimoji="1" lang="en-US" altLang="zh-CN" sz="1700" b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13</a:t>
              </a:r>
              <a:endParaRPr kumimoji="1" lang="en-US" altLang="zh-CN" sz="1700" b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Text Box 2"/>
          <p:cNvSpPr txBox="1">
            <a:spLocks noChangeArrowheads="1"/>
          </p:cNvSpPr>
          <p:nvPr/>
        </p:nvSpPr>
        <p:spPr bwMode="auto">
          <a:xfrm>
            <a:off x="623147" y="1459230"/>
            <a:ext cx="11217487" cy="2235835"/>
          </a:xfrm>
          <a:prstGeom prst="rect">
            <a:avLst/>
          </a:prstGeom>
          <a:ln>
            <a:noFill/>
            <a:tailEnd type="none" w="med" len="lg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bIns="144000">
            <a:spAutoFit/>
          </a:bodyPr>
          <a:lstStyle/>
          <a:p>
            <a:pPr marL="457200" indent="-457200" algn="l">
              <a:lnSpc>
                <a:spcPts val="2800"/>
              </a:lnSpc>
              <a:spcBef>
                <a:spcPts val="600"/>
              </a:spcBef>
              <a:buFontTx/>
              <a:buBlip>
                <a:blip r:embed="rId1"/>
              </a:buBlip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对于完全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来说，其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顺序存储是十分合适的。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FontTx/>
              <a:buBlip>
                <a:blip r:embed="rId1"/>
              </a:buBlip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对于一般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的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二叉树，特别是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对于那些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单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分支结点较多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的二叉树来说是很不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合适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的，因为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可能只有少数存储单元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被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利用，特别是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对退化的二叉树（即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每个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分支结点都是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单分支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的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），空间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浪费更是惊人。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marL="457200" indent="-457200" algn="l">
              <a:lnSpc>
                <a:spcPts val="2800"/>
              </a:lnSpc>
              <a:spcBef>
                <a:spcPts val="600"/>
              </a:spcBef>
              <a:buFontTx/>
              <a:buBlip>
                <a:blip r:embed="rId1"/>
              </a:buBlip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在顺序存储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结构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中，找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一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个结点的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双亲和孩子都很容易。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2" name="组合 33"/>
          <p:cNvGrpSpPr/>
          <p:nvPr/>
        </p:nvGrpSpPr>
        <p:grpSpPr>
          <a:xfrm>
            <a:off x="2863395" y="4597617"/>
            <a:ext cx="6286544" cy="1996587"/>
            <a:chOff x="785786" y="4000504"/>
            <a:chExt cx="4714908" cy="1497440"/>
          </a:xfrm>
        </p:grpSpPr>
        <p:grpSp>
          <p:nvGrpSpPr>
            <p:cNvPr id="3" name="组合 3"/>
            <p:cNvGrpSpPr>
              <a:grpSpLocks noChangeAspect="1"/>
            </p:cNvGrpSpPr>
            <p:nvPr/>
          </p:nvGrpSpPr>
          <p:grpSpPr>
            <a:xfrm>
              <a:off x="785786" y="4000504"/>
              <a:ext cx="1834298" cy="1497440"/>
              <a:chOff x="2500298" y="4000504"/>
              <a:chExt cx="2653788" cy="2166435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28992" y="4000504"/>
                <a:ext cx="714380" cy="52336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600" i="1" dirty="0" err="1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i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/2</a:t>
                </a:r>
                <a:endParaRPr lang="en-US" altLang="zh-CN" sz="16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428992" y="4857760"/>
                <a:ext cx="714380" cy="52336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65" i="1" dirty="0" err="1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i</a:t>
                </a:r>
                <a:endParaRPr lang="en-US" altLang="zh-CN" sz="1865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2500298" y="5643578"/>
                <a:ext cx="714380" cy="52336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865" dirty="0" err="1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2</a:t>
                </a:r>
                <a:r>
                  <a:rPr lang="en-US" altLang="zh-CN" sz="1865" i="1" dirty="0" err="1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i</a:t>
                </a:r>
                <a:endParaRPr lang="en-US" altLang="zh-CN" sz="1865" i="1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153954" y="5643578"/>
                <a:ext cx="1000132" cy="52336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600" dirty="0" err="1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2</a:t>
                </a:r>
                <a:r>
                  <a:rPr lang="en-US" altLang="zh-CN" sz="1600" i="1" dirty="0" err="1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i</a:t>
                </a:r>
                <a:r>
                  <a:rPr lang="en-US" altLang="zh-CN" sz="1600" dirty="0" err="1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+1</a:t>
                </a:r>
                <a:endParaRPr lang="en-US" altLang="zh-CN" sz="1600" dirty="0" err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cxnSp>
            <p:nvCxnSpPr>
              <p:cNvPr id="9" name="直接连接符 8"/>
              <p:cNvCxnSpPr>
                <a:stCxn id="5" idx="4"/>
                <a:endCxn id="6" idx="0"/>
              </p:cNvCxnSpPr>
              <p:nvPr/>
            </p:nvCxnSpPr>
            <p:spPr>
              <a:xfrm rot="5400000">
                <a:off x="3619235" y="4690812"/>
                <a:ext cx="333895" cy="1588"/>
              </a:xfrm>
              <a:prstGeom prst="line">
                <a:avLst/>
              </a:prstGeom>
              <a:ln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10" name="直接连接符 9"/>
              <p:cNvCxnSpPr>
                <a:stCxn id="6" idx="3"/>
                <a:endCxn id="7" idx="7"/>
              </p:cNvCxnSpPr>
              <p:nvPr/>
            </p:nvCxnSpPr>
            <p:spPr>
              <a:xfrm rot="5400000">
                <a:off x="3113963" y="5300573"/>
                <a:ext cx="415745" cy="423552"/>
              </a:xfrm>
              <a:prstGeom prst="line">
                <a:avLst/>
              </a:prstGeom>
              <a:ln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11" name="直接箭头连接符 10"/>
              <p:cNvCxnSpPr>
                <a:stCxn id="6" idx="5"/>
                <a:endCxn id="8" idx="1"/>
              </p:cNvCxnSpPr>
              <p:nvPr/>
            </p:nvCxnSpPr>
            <p:spPr>
              <a:xfrm rot="16200000" flipH="1">
                <a:off x="3961713" y="5381515"/>
                <a:ext cx="415748" cy="261665"/>
              </a:xfrm>
              <a:prstGeom prst="straightConnector1">
                <a:avLst/>
              </a:prstGeom>
              <a:ln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cxnSp>
        </p:grpSp>
        <p:grpSp>
          <p:nvGrpSpPr>
            <p:cNvPr id="4" name="组合 17"/>
            <p:cNvGrpSpPr/>
            <p:nvPr/>
          </p:nvGrpSpPr>
          <p:grpSpPr>
            <a:xfrm>
              <a:off x="2071670" y="4592104"/>
              <a:ext cx="3429024" cy="622459"/>
              <a:chOff x="3357554" y="4592104"/>
              <a:chExt cx="3429024" cy="622459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3357554" y="4786322"/>
                <a:ext cx="720000" cy="0"/>
              </a:xfrm>
              <a:prstGeom prst="line">
                <a:avLst/>
              </a:prstGeom>
              <a:ln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4000496" y="4592104"/>
                <a:ext cx="2786082" cy="622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6">
                            <a:tint val="50000"/>
                            <a:satMod val="300000"/>
                          </a:schemeClr>
                        </a:gs>
                        <a:gs pos="35000">
                          <a:schemeClr val="accent6">
                            <a:tint val="37000"/>
                            <a:satMod val="300000"/>
                          </a:schemeClr>
                        </a:gs>
                        <a:gs pos="100000">
                          <a:schemeClr val="accent6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</a14:hiddenFill>
                </a:ext>
              </a:ex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</a:rPr>
                  <a:t>结点</a:t>
                </a:r>
                <a:r>
                  <a:rPr lang="en-US" altLang="zh-CN" i="1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</a:rPr>
                  <a:t>i</a:t>
                </a:r>
                <a:r>
                  <a:rPr lang="zh-CN" altLang="en-US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</a:rPr>
                  <a:t>层次为</a:t>
                </a:r>
                <a:r>
                  <a:rPr lang="zh-CN" altLang="en-US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  <a:sym typeface="思源黑体 CN Bold" panose="020B0800000000000000" charset="-122"/>
                  </a:rPr>
                  <a:t></a:t>
                </a: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  <a:sym typeface="思源黑体 CN Bold" panose="020B0800000000000000" charset="-122"/>
                  </a:rPr>
                  <a:t> log</a:t>
                </a:r>
                <a:r>
                  <a:rPr lang="en-US" altLang="zh-CN" baseline="-2500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  <a:sym typeface="思源黑体 CN Bold" panose="020B0800000000000000" charset="-122"/>
                  </a:rPr>
                  <a:t>2</a:t>
                </a: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  <a:sym typeface="思源黑体 CN Bold" panose="020B0800000000000000" charset="-122"/>
                  </a:rPr>
                  <a:t>(</a:t>
                </a:r>
                <a:r>
                  <a:rPr lang="en-US" altLang="zh-CN" i="1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  <a:sym typeface="思源黑体 CN Bold" panose="020B0800000000000000" charset="-122"/>
                  </a:rPr>
                  <a:t>i</a:t>
                </a:r>
                <a:r>
                  <a:rPr lang="en-US" altLang="zh-CN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  <a:sym typeface="思源黑体 CN Bold" panose="020B0800000000000000" charset="-122"/>
                  </a:rPr>
                  <a:t>+1)</a:t>
                </a:r>
                <a:r>
                  <a:rPr lang="zh-CN" altLang="en-US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楷体" panose="02010609060101010101" pitchFamily="49" charset="-122"/>
                    <a:sym typeface="思源黑体 CN Bold" panose="020B0800000000000000" charset="-122"/>
                  </a:rPr>
                  <a:t></a:t>
                </a:r>
                <a:endParaRPr lang="zh-CN" altLang="en-US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endParaRPr>
              </a:p>
            </p:txBody>
          </p:sp>
        </p:grpSp>
      </p:grpSp>
      <p:grpSp>
        <p:nvGrpSpPr>
          <p:cNvPr id="12" name="组合 32"/>
          <p:cNvGrpSpPr/>
          <p:nvPr/>
        </p:nvGrpSpPr>
        <p:grpSpPr>
          <a:xfrm>
            <a:off x="4673157" y="3454609"/>
            <a:ext cx="4291779" cy="2706256"/>
            <a:chOff x="5786446" y="3714752"/>
            <a:chExt cx="3218834" cy="2029692"/>
          </a:xfrm>
        </p:grpSpPr>
        <p:sp>
          <p:nvSpPr>
            <p:cNvPr id="20" name="Oval 1280"/>
            <p:cNvSpPr>
              <a:spLocks noChangeArrowheads="1"/>
            </p:cNvSpPr>
            <p:nvPr/>
          </p:nvSpPr>
          <p:spPr bwMode="auto">
            <a:xfrm>
              <a:off x="6215074" y="3786190"/>
              <a:ext cx="357190" cy="35719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1" name="Oval 1280"/>
            <p:cNvSpPr>
              <a:spLocks noChangeArrowheads="1"/>
            </p:cNvSpPr>
            <p:nvPr/>
          </p:nvSpPr>
          <p:spPr bwMode="auto">
            <a:xfrm>
              <a:off x="6643702" y="4214818"/>
              <a:ext cx="357190" cy="35719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2" name="Oval 1280"/>
            <p:cNvSpPr>
              <a:spLocks noChangeArrowheads="1"/>
            </p:cNvSpPr>
            <p:nvPr/>
          </p:nvSpPr>
          <p:spPr bwMode="auto">
            <a:xfrm>
              <a:off x="7500958" y="5143512"/>
              <a:ext cx="357190" cy="35719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altLang="zh-CN" i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24" name="直接连接符 23"/>
            <p:cNvCxnSpPr>
              <a:stCxn id="20" idx="5"/>
              <a:endCxn id="21" idx="1"/>
            </p:cNvCxnSpPr>
            <p:nvPr/>
          </p:nvCxnSpPr>
          <p:spPr>
            <a:xfrm rot="16200000" flipH="1">
              <a:off x="6519955" y="4091071"/>
              <a:ext cx="176056" cy="176056"/>
            </a:xfrm>
            <a:prstGeom prst="line">
              <a:avLst/>
            </a:prstGeom>
            <a:ln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16200000" flipH="1">
              <a:off x="6938979" y="4548353"/>
              <a:ext cx="176056" cy="176056"/>
            </a:xfrm>
            <a:prstGeom prst="line">
              <a:avLst/>
            </a:prstGeom>
            <a:ln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6200000" flipH="1">
              <a:off x="7386815" y="5010319"/>
              <a:ext cx="176056" cy="176056"/>
            </a:xfrm>
            <a:prstGeom prst="line">
              <a:avLst/>
            </a:prstGeom>
            <a:ln>
              <a:tailEnd type="non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2843764">
              <a:off x="7101558" y="4598676"/>
              <a:ext cx="428628" cy="43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…</a:t>
              </a:r>
              <a:endParaRPr lang="en-US" altLang="zh-CN" sz="32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8" name="左大括号 27"/>
            <p:cNvSpPr/>
            <p:nvPr/>
          </p:nvSpPr>
          <p:spPr>
            <a:xfrm>
              <a:off x="6072198" y="4071942"/>
              <a:ext cx="142876" cy="1500198"/>
            </a:xfrm>
            <a:prstGeom prst="leftBrace">
              <a:avLst/>
            </a:prstGeom>
            <a:ln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86446" y="4631304"/>
              <a:ext cx="357190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h</a:t>
              </a:r>
              <a:endParaRPr lang="en-US" altLang="zh-CN" sz="2135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62338" y="5429166"/>
              <a:ext cx="642942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2</a:t>
              </a:r>
              <a:r>
                <a:rPr lang="en-US" altLang="zh-CN" sz="2135" i="1" baseline="30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h</a:t>
              </a:r>
              <a:r>
                <a:rPr lang="en-US" altLang="zh-CN" sz="213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-1</a:t>
              </a:r>
              <a:endParaRPr lang="en-US" altLang="zh-CN" sz="21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72264" y="3714752"/>
              <a:ext cx="357190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1</a:t>
              </a:r>
              <a:endParaRPr lang="en-US" altLang="zh-CN" sz="21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00892" y="4162016"/>
              <a:ext cx="357190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3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3</a:t>
              </a:r>
              <a:endParaRPr lang="en-US" altLang="zh-CN" sz="213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391923" y="1047327"/>
            <a:ext cx="4711693" cy="501650"/>
          </a:xfrm>
          <a:prstGeom prst="rect">
            <a:avLst/>
          </a:prstGeom>
          <a:noFill/>
          <a:ln>
            <a:noFill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二叉树顺序存储结构的特点：</a:t>
            </a:r>
            <a:endParaRPr kumimoji="1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80770" y="117475"/>
            <a:ext cx="5861050" cy="831850"/>
            <a:chOff x="1702" y="185"/>
            <a:chExt cx="9230" cy="1310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  二叉树的存储结构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346961" y="3074275"/>
            <a:ext cx="6326724" cy="20205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92000" tIns="144000" rIns="192000" bIns="144000">
            <a:spAutoFit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typedef</a:t>
            </a:r>
            <a:r>
              <a:rPr kumimoji="1" lang="en-US" altLang="zh-CN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</a:t>
            </a:r>
            <a:r>
              <a:rPr kumimoji="1" lang="en-US" altLang="zh-CN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struct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node</a:t>
            </a:r>
            <a:endParaRPr kumimoji="1" lang="en-US" altLang="zh-CN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{  ElemType data;</a:t>
            </a:r>
            <a:endParaRPr kumimoji="1" lang="en-US" altLang="zh-CN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  </a:t>
            </a:r>
            <a:r>
              <a:rPr kumimoji="1" lang="en-US" altLang="zh-CN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struct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node </a:t>
            </a:r>
            <a:r>
              <a:rPr kumimoji="1"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*lchild， *rchild;</a:t>
            </a:r>
            <a:endParaRPr kumimoji="1" lang="en-US" altLang="zh-CN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} 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BTNode</a:t>
            </a:r>
            <a:r>
              <a:rPr kumimoji="1"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; </a:t>
            </a:r>
            <a:r>
              <a:rPr kumimoji="1" lang="en-US" altLang="zh-CN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    </a:t>
            </a:r>
            <a:endParaRPr kumimoji="1" lang="en-US" altLang="zh-CN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1295400" y="1816947"/>
            <a:ext cx="8552180" cy="953135"/>
          </a:xfrm>
          <a:prstGeom prst="rect">
            <a:avLst/>
          </a:prstGeom>
          <a:noFill/>
          <a:ln w="2857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借鉴</a:t>
            </a:r>
            <a:r>
              <a:rPr kumimoji="1" lang="zh-CN" altLang="en-US" sz="266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树的孩子链存储</a:t>
            </a:r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结构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 </a:t>
            </a:r>
            <a:r>
              <a:rPr kumimoji="1" lang="zh-CN" altLang="en-US" sz="2665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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  二叉树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的链式存储结构。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在二叉树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链式存储中，结点的类型声明如下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:</a:t>
            </a:r>
            <a:endParaRPr kumimoji="1" lang="en-US" altLang="zh-CN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4349727" y="4549461"/>
            <a:ext cx="4537287" cy="1709210"/>
            <a:chOff x="2042777" y="3635376"/>
            <a:chExt cx="3402965" cy="1281907"/>
          </a:xfrm>
        </p:grpSpPr>
        <p:sp>
          <p:nvSpPr>
            <p:cNvPr id="6" name="TextBox 5"/>
            <p:cNvSpPr txBox="1"/>
            <p:nvPr/>
          </p:nvSpPr>
          <p:spPr>
            <a:xfrm>
              <a:off x="2042777" y="4541046"/>
              <a:ext cx="3402965" cy="37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指向的都是</a:t>
              </a:r>
              <a:r>
                <a:rPr kumimoji="1"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思源黑体 CN Bold" panose="020B0800000000000000" charset="-122"/>
                </a:rPr>
                <a:t>二叉树：递归性</a:t>
              </a:r>
              <a:endPara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 flipV="1">
              <a:off x="3713956" y="3667044"/>
              <a:ext cx="476" cy="74914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714612" y="3635376"/>
              <a:ext cx="2160000" cy="1588"/>
            </a:xfrm>
            <a:prstGeom prst="line">
              <a:avLst/>
            </a:prstGeom>
            <a:ln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  二叉树的存储结构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7.3.2   二叉树的链式存储结构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424767" y="3246983"/>
            <a:ext cx="1219200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 sz="32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5892377" y="4772994"/>
            <a:ext cx="30988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 sz="32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5892377" y="4772994"/>
            <a:ext cx="30988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 sz="320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2" name="组合 53"/>
          <p:cNvGrpSpPr/>
          <p:nvPr/>
        </p:nvGrpSpPr>
        <p:grpSpPr>
          <a:xfrm>
            <a:off x="767927" y="2852013"/>
            <a:ext cx="3456517" cy="2688167"/>
            <a:chOff x="358775" y="1385900"/>
            <a:chExt cx="2592388" cy="2016125"/>
          </a:xfrm>
        </p:grpSpPr>
        <p:sp>
          <p:nvSpPr>
            <p:cNvPr id="81940" name="Line 20"/>
            <p:cNvSpPr>
              <a:spLocks noChangeShapeType="1"/>
            </p:cNvSpPr>
            <p:nvPr/>
          </p:nvSpPr>
          <p:spPr bwMode="auto">
            <a:xfrm>
              <a:off x="717550" y="2825762"/>
              <a:ext cx="288925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37" name="Line 17"/>
            <p:cNvSpPr>
              <a:spLocks noChangeShapeType="1"/>
            </p:cNvSpPr>
            <p:nvPr/>
          </p:nvSpPr>
          <p:spPr bwMode="auto">
            <a:xfrm flipH="1">
              <a:off x="1222375" y="1673237"/>
              <a:ext cx="287338" cy="28733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38" name="Freeform 18"/>
            <p:cNvSpPr/>
            <p:nvPr/>
          </p:nvSpPr>
          <p:spPr bwMode="auto">
            <a:xfrm>
              <a:off x="1831975" y="1625612"/>
              <a:ext cx="261938" cy="3698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5" y="233"/>
                </a:cxn>
              </a:cxnLst>
              <a:rect l="0" t="0" r="r" b="b"/>
              <a:pathLst>
                <a:path w="165" h="233">
                  <a:moveTo>
                    <a:pt x="0" y="0"/>
                  </a:moveTo>
                  <a:lnTo>
                    <a:pt x="165" y="233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39" name="Line 19"/>
            <p:cNvSpPr>
              <a:spLocks noChangeShapeType="1"/>
            </p:cNvSpPr>
            <p:nvPr/>
          </p:nvSpPr>
          <p:spPr bwMode="auto">
            <a:xfrm flipH="1">
              <a:off x="646113" y="2249500"/>
              <a:ext cx="360362" cy="360362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1" name="Line 21"/>
            <p:cNvSpPr>
              <a:spLocks noChangeShapeType="1"/>
            </p:cNvSpPr>
            <p:nvPr/>
          </p:nvSpPr>
          <p:spPr bwMode="auto">
            <a:xfrm flipH="1">
              <a:off x="1789113" y="2278075"/>
              <a:ext cx="287337" cy="287337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2" name="Line 22"/>
            <p:cNvSpPr>
              <a:spLocks noChangeShapeType="1"/>
            </p:cNvSpPr>
            <p:nvPr/>
          </p:nvSpPr>
          <p:spPr bwMode="auto">
            <a:xfrm>
              <a:off x="2374900" y="2249500"/>
              <a:ext cx="287338" cy="360362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30" name="Oval 10"/>
            <p:cNvSpPr>
              <a:spLocks noChangeArrowheads="1"/>
            </p:cNvSpPr>
            <p:nvPr/>
          </p:nvSpPr>
          <p:spPr bwMode="auto">
            <a:xfrm>
              <a:off x="1438275" y="1385900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31" name="Oval 11"/>
            <p:cNvSpPr>
              <a:spLocks noChangeArrowheads="1"/>
            </p:cNvSpPr>
            <p:nvPr/>
          </p:nvSpPr>
          <p:spPr bwMode="auto">
            <a:xfrm>
              <a:off x="933450" y="1960575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32" name="Oval 12"/>
            <p:cNvSpPr>
              <a:spLocks noChangeArrowheads="1"/>
            </p:cNvSpPr>
            <p:nvPr/>
          </p:nvSpPr>
          <p:spPr bwMode="auto">
            <a:xfrm>
              <a:off x="2014538" y="1960575"/>
              <a:ext cx="431800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33" name="Oval 13"/>
            <p:cNvSpPr>
              <a:spLocks noChangeArrowheads="1"/>
            </p:cNvSpPr>
            <p:nvPr/>
          </p:nvSpPr>
          <p:spPr bwMode="auto">
            <a:xfrm>
              <a:off x="358775" y="2536837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34" name="Oval 14"/>
            <p:cNvSpPr>
              <a:spLocks noChangeArrowheads="1"/>
            </p:cNvSpPr>
            <p:nvPr/>
          </p:nvSpPr>
          <p:spPr bwMode="auto">
            <a:xfrm>
              <a:off x="1439863" y="2536837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auto">
            <a:xfrm>
              <a:off x="933450" y="3041662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auto">
            <a:xfrm>
              <a:off x="2519363" y="2536837"/>
              <a:ext cx="431800" cy="36036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175760" y="3658887"/>
            <a:ext cx="958851" cy="383116"/>
          </a:xfrm>
          <a:prstGeom prst="rightArrow">
            <a:avLst>
              <a:gd name="adj1" fmla="val 50000"/>
              <a:gd name="adj2" fmla="val 62569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b="0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3" name="Group 56"/>
          <p:cNvGrpSpPr/>
          <p:nvPr/>
        </p:nvGrpSpPr>
        <p:grpSpPr bwMode="auto">
          <a:xfrm>
            <a:off x="5373793" y="1337751"/>
            <a:ext cx="6434667" cy="4353984"/>
            <a:chOff x="2584" y="360"/>
            <a:chExt cx="3040" cy="2057"/>
          </a:xfrm>
        </p:grpSpPr>
        <p:sp>
          <p:nvSpPr>
            <p:cNvPr id="81943" name="Rectangle 23"/>
            <p:cNvSpPr>
              <a:spLocks noChangeArrowheads="1"/>
            </p:cNvSpPr>
            <p:nvPr/>
          </p:nvSpPr>
          <p:spPr bwMode="auto">
            <a:xfrm>
              <a:off x="3718" y="739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4" name="Rectangle 24"/>
            <p:cNvSpPr>
              <a:spLocks noChangeArrowheads="1"/>
            </p:cNvSpPr>
            <p:nvPr/>
          </p:nvSpPr>
          <p:spPr bwMode="auto">
            <a:xfrm>
              <a:off x="3945" y="739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45" name="Rectangle 25"/>
            <p:cNvSpPr>
              <a:spLocks noChangeArrowheads="1"/>
            </p:cNvSpPr>
            <p:nvPr/>
          </p:nvSpPr>
          <p:spPr bwMode="auto">
            <a:xfrm>
              <a:off x="4172" y="739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6" name="Rectangle 26"/>
            <p:cNvSpPr>
              <a:spLocks noChangeArrowheads="1"/>
            </p:cNvSpPr>
            <p:nvPr/>
          </p:nvSpPr>
          <p:spPr bwMode="auto">
            <a:xfrm>
              <a:off x="2993" y="1237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7" name="Rectangle 27"/>
            <p:cNvSpPr>
              <a:spLocks noChangeArrowheads="1"/>
            </p:cNvSpPr>
            <p:nvPr/>
          </p:nvSpPr>
          <p:spPr bwMode="auto">
            <a:xfrm>
              <a:off x="3220" y="1237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48" name="Rectangle 28"/>
            <p:cNvSpPr>
              <a:spLocks noChangeArrowheads="1"/>
            </p:cNvSpPr>
            <p:nvPr/>
          </p:nvSpPr>
          <p:spPr bwMode="auto">
            <a:xfrm>
              <a:off x="3447" y="1237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49" name="Rectangle 29"/>
            <p:cNvSpPr>
              <a:spLocks noChangeArrowheads="1"/>
            </p:cNvSpPr>
            <p:nvPr/>
          </p:nvSpPr>
          <p:spPr bwMode="auto">
            <a:xfrm>
              <a:off x="2584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0" name="Rectangle 30"/>
            <p:cNvSpPr>
              <a:spLocks noChangeArrowheads="1"/>
            </p:cNvSpPr>
            <p:nvPr/>
          </p:nvSpPr>
          <p:spPr bwMode="auto">
            <a:xfrm>
              <a:off x="2811" y="1736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1" name="Rectangle 31"/>
            <p:cNvSpPr>
              <a:spLocks noChangeArrowheads="1"/>
            </p:cNvSpPr>
            <p:nvPr/>
          </p:nvSpPr>
          <p:spPr bwMode="auto">
            <a:xfrm>
              <a:off x="3038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52" name="Rectangle 32"/>
            <p:cNvSpPr>
              <a:spLocks noChangeArrowheads="1"/>
            </p:cNvSpPr>
            <p:nvPr/>
          </p:nvSpPr>
          <p:spPr bwMode="auto">
            <a:xfrm>
              <a:off x="3129" y="2190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3" name="Rectangle 33"/>
            <p:cNvSpPr>
              <a:spLocks noChangeArrowheads="1"/>
            </p:cNvSpPr>
            <p:nvPr/>
          </p:nvSpPr>
          <p:spPr bwMode="auto">
            <a:xfrm>
              <a:off x="3356" y="2190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4" name="Rectangle 34"/>
            <p:cNvSpPr>
              <a:spLocks noChangeArrowheads="1"/>
            </p:cNvSpPr>
            <p:nvPr/>
          </p:nvSpPr>
          <p:spPr bwMode="auto">
            <a:xfrm>
              <a:off x="3583" y="2190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5" name="Rectangle 35"/>
            <p:cNvSpPr>
              <a:spLocks noChangeArrowheads="1"/>
            </p:cNvSpPr>
            <p:nvPr/>
          </p:nvSpPr>
          <p:spPr bwMode="auto">
            <a:xfrm>
              <a:off x="4399" y="1238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56" name="Rectangle 36"/>
            <p:cNvSpPr>
              <a:spLocks noChangeArrowheads="1"/>
            </p:cNvSpPr>
            <p:nvPr/>
          </p:nvSpPr>
          <p:spPr bwMode="auto">
            <a:xfrm>
              <a:off x="4626" y="1238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7" name="Rectangle 37"/>
            <p:cNvSpPr>
              <a:spLocks noChangeArrowheads="1"/>
            </p:cNvSpPr>
            <p:nvPr/>
          </p:nvSpPr>
          <p:spPr bwMode="auto">
            <a:xfrm>
              <a:off x="4853" y="1238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58" name="Rectangle 38"/>
            <p:cNvSpPr>
              <a:spLocks noChangeArrowheads="1"/>
            </p:cNvSpPr>
            <p:nvPr/>
          </p:nvSpPr>
          <p:spPr bwMode="auto">
            <a:xfrm>
              <a:off x="3810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9" name="Rectangle 39"/>
            <p:cNvSpPr>
              <a:spLocks noChangeArrowheads="1"/>
            </p:cNvSpPr>
            <p:nvPr/>
          </p:nvSpPr>
          <p:spPr bwMode="auto">
            <a:xfrm>
              <a:off x="4037" y="1736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0" name="Rectangle 40"/>
            <p:cNvSpPr>
              <a:spLocks noChangeArrowheads="1"/>
            </p:cNvSpPr>
            <p:nvPr/>
          </p:nvSpPr>
          <p:spPr bwMode="auto">
            <a:xfrm>
              <a:off x="4264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1" name="Rectangle 41"/>
            <p:cNvSpPr>
              <a:spLocks noChangeArrowheads="1"/>
            </p:cNvSpPr>
            <p:nvPr/>
          </p:nvSpPr>
          <p:spPr bwMode="auto">
            <a:xfrm>
              <a:off x="4943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2" name="Rectangle 42"/>
            <p:cNvSpPr>
              <a:spLocks noChangeArrowheads="1"/>
            </p:cNvSpPr>
            <p:nvPr/>
          </p:nvSpPr>
          <p:spPr bwMode="auto">
            <a:xfrm>
              <a:off x="5170" y="1736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3" name="Rectangle 43"/>
            <p:cNvSpPr>
              <a:spLocks noChangeArrowheads="1"/>
            </p:cNvSpPr>
            <p:nvPr/>
          </p:nvSpPr>
          <p:spPr bwMode="auto">
            <a:xfrm>
              <a:off x="5397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4" name="Line 44"/>
            <p:cNvSpPr>
              <a:spLocks noChangeShapeType="1"/>
            </p:cNvSpPr>
            <p:nvPr/>
          </p:nvSpPr>
          <p:spPr bwMode="auto">
            <a:xfrm flipH="1">
              <a:off x="3447" y="875"/>
              <a:ext cx="408" cy="363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5" name="Line 45"/>
            <p:cNvSpPr>
              <a:spLocks noChangeShapeType="1"/>
            </p:cNvSpPr>
            <p:nvPr/>
          </p:nvSpPr>
          <p:spPr bwMode="auto">
            <a:xfrm flipH="1">
              <a:off x="2857" y="1328"/>
              <a:ext cx="272" cy="408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6" name="Line 46"/>
            <p:cNvSpPr>
              <a:spLocks noChangeShapeType="1"/>
            </p:cNvSpPr>
            <p:nvPr/>
          </p:nvSpPr>
          <p:spPr bwMode="auto">
            <a:xfrm>
              <a:off x="4309" y="875"/>
              <a:ext cx="408" cy="363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7" name="Freeform 47"/>
            <p:cNvSpPr/>
            <p:nvPr/>
          </p:nvSpPr>
          <p:spPr bwMode="auto">
            <a:xfrm>
              <a:off x="3137" y="1857"/>
              <a:ext cx="264" cy="3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4" y="333"/>
                </a:cxn>
              </a:cxnLst>
              <a:rect l="0" t="0" r="r" b="b"/>
              <a:pathLst>
                <a:path w="264" h="333">
                  <a:moveTo>
                    <a:pt x="0" y="0"/>
                  </a:moveTo>
                  <a:lnTo>
                    <a:pt x="264" y="333"/>
                  </a:lnTo>
                </a:path>
              </a:pathLst>
            </a:custGeom>
            <a:ln>
              <a:headEnd type="none" w="med" len="med"/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8" name="Line 48"/>
            <p:cNvSpPr>
              <a:spLocks noChangeShapeType="1"/>
            </p:cNvSpPr>
            <p:nvPr/>
          </p:nvSpPr>
          <p:spPr bwMode="auto">
            <a:xfrm flipH="1">
              <a:off x="4127" y="1374"/>
              <a:ext cx="408" cy="362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9" name="Line 49"/>
            <p:cNvSpPr>
              <a:spLocks noChangeShapeType="1"/>
            </p:cNvSpPr>
            <p:nvPr/>
          </p:nvSpPr>
          <p:spPr bwMode="auto">
            <a:xfrm>
              <a:off x="4944" y="1374"/>
              <a:ext cx="317" cy="362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70" name="Line 50"/>
            <p:cNvSpPr>
              <a:spLocks noChangeShapeType="1"/>
            </p:cNvSpPr>
            <p:nvPr/>
          </p:nvSpPr>
          <p:spPr bwMode="auto">
            <a:xfrm>
              <a:off x="4082" y="466"/>
              <a:ext cx="0" cy="272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71" name="Text Box 51"/>
            <p:cNvSpPr txBox="1">
              <a:spLocks noChangeArrowheads="1"/>
            </p:cNvSpPr>
            <p:nvPr/>
          </p:nvSpPr>
          <p:spPr bwMode="auto">
            <a:xfrm>
              <a:off x="3777" y="360"/>
              <a:ext cx="408" cy="217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" name="Group 57"/>
          <p:cNvGrpSpPr/>
          <p:nvPr/>
        </p:nvGrpSpPr>
        <p:grpSpPr bwMode="auto">
          <a:xfrm>
            <a:off x="7756737" y="5156645"/>
            <a:ext cx="1824567" cy="1585384"/>
            <a:chOff x="3937" y="2387"/>
            <a:chExt cx="862" cy="749"/>
          </a:xfrm>
        </p:grpSpPr>
        <p:sp>
          <p:nvSpPr>
            <p:cNvPr id="81924" name="Text Box 4"/>
            <p:cNvSpPr txBox="1">
              <a:spLocks noChangeArrowheads="1"/>
            </p:cNvSpPr>
            <p:nvPr/>
          </p:nvSpPr>
          <p:spPr bwMode="auto">
            <a:xfrm>
              <a:off x="3937" y="2899"/>
              <a:ext cx="862" cy="23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665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二叉链 </a:t>
              </a:r>
              <a:endPara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81975" name="Line 55"/>
            <p:cNvSpPr>
              <a:spLocks noChangeShapeType="1"/>
            </p:cNvSpPr>
            <p:nvPr/>
          </p:nvSpPr>
          <p:spPr bwMode="auto">
            <a:xfrm flipV="1">
              <a:off x="4332" y="2387"/>
              <a:ext cx="0" cy="499"/>
            </a:xfrm>
            <a:prstGeom prst="line">
              <a:avLst/>
            </a:prstGeom>
            <a:ln>
              <a:tailEnd type="triangle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319321" y="1920452"/>
            <a:ext cx="4711693" cy="501650"/>
          </a:xfrm>
          <a:prstGeom prst="rect">
            <a:avLst/>
          </a:prstGeom>
          <a:ln>
            <a:tailEnd type="none" w="med" len="lg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二叉链存储结构示例</a:t>
            </a:r>
            <a:endParaRPr kumimoji="1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  二叉树的存储结构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7.3.2   二叉树的链式存储结构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9" name="Text Box 5" descr="7b0a20202020227461726765744d6f64756c65223a202270726f636573734f6e6c696e65466f6e7473220a7d0a"/>
          <p:cNvSpPr txBox="1">
            <a:spLocks noChangeArrowheads="1"/>
          </p:cNvSpPr>
          <p:nvPr/>
        </p:nvSpPr>
        <p:spPr bwMode="auto">
          <a:xfrm>
            <a:off x="814917" y="2318174"/>
            <a:ext cx="10710371" cy="1548765"/>
          </a:xfrm>
          <a:prstGeom prst="rect">
            <a:avLst/>
          </a:prstGeom>
          <a:ln>
            <a:noFill/>
            <a:tailEnd type="none" w="med" len="lg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92000" tIns="144000" bIns="144000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Tx/>
              <a:buBlip>
                <a:blip r:embed="rId1"/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除了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指针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外，二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叉链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比较节省存储空间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。占用的存储空间与树形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没有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关系，只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与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树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中结点个数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有关。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思源黑体 CN Bold" panose="020B0800000000000000" charset="-122"/>
            </a:endParaRPr>
          </a:p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Tx/>
              <a:buBlip>
                <a:blip r:embed="rId1"/>
              </a:buBlip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在二叉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链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中，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找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一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个结点的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孩子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很</a:t>
            </a: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容易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，但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找其双亲不方便。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  <a:sym typeface="思源黑体 CN Bold" panose="020B0800000000000000" charset="-122"/>
            </a:endParaRPr>
          </a:p>
        </p:txBody>
      </p:sp>
      <p:grpSp>
        <p:nvGrpSpPr>
          <p:cNvPr id="3" name="Group 56"/>
          <p:cNvGrpSpPr/>
          <p:nvPr/>
        </p:nvGrpSpPr>
        <p:grpSpPr bwMode="auto">
          <a:xfrm>
            <a:off x="3358515" y="3820795"/>
            <a:ext cx="5996940" cy="2762250"/>
            <a:chOff x="2584" y="360"/>
            <a:chExt cx="3040" cy="2057"/>
          </a:xfrm>
        </p:grpSpPr>
        <p:sp>
          <p:nvSpPr>
            <p:cNvPr id="81943" name="Rectangle 23"/>
            <p:cNvSpPr>
              <a:spLocks noChangeArrowheads="1"/>
            </p:cNvSpPr>
            <p:nvPr/>
          </p:nvSpPr>
          <p:spPr bwMode="auto">
            <a:xfrm>
              <a:off x="3718" y="739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4" name="Rectangle 24"/>
            <p:cNvSpPr>
              <a:spLocks noChangeArrowheads="1"/>
            </p:cNvSpPr>
            <p:nvPr/>
          </p:nvSpPr>
          <p:spPr bwMode="auto">
            <a:xfrm>
              <a:off x="3945" y="739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45" name="Rectangle 25"/>
            <p:cNvSpPr>
              <a:spLocks noChangeArrowheads="1"/>
            </p:cNvSpPr>
            <p:nvPr/>
          </p:nvSpPr>
          <p:spPr bwMode="auto">
            <a:xfrm>
              <a:off x="4172" y="739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6" name="Rectangle 26"/>
            <p:cNvSpPr>
              <a:spLocks noChangeArrowheads="1"/>
            </p:cNvSpPr>
            <p:nvPr/>
          </p:nvSpPr>
          <p:spPr bwMode="auto">
            <a:xfrm>
              <a:off x="2993" y="1237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7" name="Rectangle 27"/>
            <p:cNvSpPr>
              <a:spLocks noChangeArrowheads="1"/>
            </p:cNvSpPr>
            <p:nvPr/>
          </p:nvSpPr>
          <p:spPr bwMode="auto">
            <a:xfrm>
              <a:off x="3220" y="1237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48" name="Rectangle 28"/>
            <p:cNvSpPr>
              <a:spLocks noChangeArrowheads="1"/>
            </p:cNvSpPr>
            <p:nvPr/>
          </p:nvSpPr>
          <p:spPr bwMode="auto">
            <a:xfrm>
              <a:off x="3447" y="1237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49" name="Rectangle 29"/>
            <p:cNvSpPr>
              <a:spLocks noChangeArrowheads="1"/>
            </p:cNvSpPr>
            <p:nvPr/>
          </p:nvSpPr>
          <p:spPr bwMode="auto">
            <a:xfrm>
              <a:off x="2584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0" name="Rectangle 30"/>
            <p:cNvSpPr>
              <a:spLocks noChangeArrowheads="1"/>
            </p:cNvSpPr>
            <p:nvPr/>
          </p:nvSpPr>
          <p:spPr bwMode="auto">
            <a:xfrm>
              <a:off x="2811" y="1736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1" name="Rectangle 31"/>
            <p:cNvSpPr>
              <a:spLocks noChangeArrowheads="1"/>
            </p:cNvSpPr>
            <p:nvPr/>
          </p:nvSpPr>
          <p:spPr bwMode="auto">
            <a:xfrm>
              <a:off x="3038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52" name="Rectangle 32"/>
            <p:cNvSpPr>
              <a:spLocks noChangeArrowheads="1"/>
            </p:cNvSpPr>
            <p:nvPr/>
          </p:nvSpPr>
          <p:spPr bwMode="auto">
            <a:xfrm>
              <a:off x="3129" y="2190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3" name="Rectangle 33"/>
            <p:cNvSpPr>
              <a:spLocks noChangeArrowheads="1"/>
            </p:cNvSpPr>
            <p:nvPr/>
          </p:nvSpPr>
          <p:spPr bwMode="auto">
            <a:xfrm>
              <a:off x="3356" y="2190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4" name="Rectangle 34"/>
            <p:cNvSpPr>
              <a:spLocks noChangeArrowheads="1"/>
            </p:cNvSpPr>
            <p:nvPr/>
          </p:nvSpPr>
          <p:spPr bwMode="auto">
            <a:xfrm>
              <a:off x="3583" y="2190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5" name="Rectangle 35"/>
            <p:cNvSpPr>
              <a:spLocks noChangeArrowheads="1"/>
            </p:cNvSpPr>
            <p:nvPr/>
          </p:nvSpPr>
          <p:spPr bwMode="auto">
            <a:xfrm>
              <a:off x="4399" y="1238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56" name="Rectangle 36"/>
            <p:cNvSpPr>
              <a:spLocks noChangeArrowheads="1"/>
            </p:cNvSpPr>
            <p:nvPr/>
          </p:nvSpPr>
          <p:spPr bwMode="auto">
            <a:xfrm>
              <a:off x="4626" y="1238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7" name="Rectangle 37"/>
            <p:cNvSpPr>
              <a:spLocks noChangeArrowheads="1"/>
            </p:cNvSpPr>
            <p:nvPr/>
          </p:nvSpPr>
          <p:spPr bwMode="auto">
            <a:xfrm>
              <a:off x="4853" y="1238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58" name="Rectangle 38"/>
            <p:cNvSpPr>
              <a:spLocks noChangeArrowheads="1"/>
            </p:cNvSpPr>
            <p:nvPr/>
          </p:nvSpPr>
          <p:spPr bwMode="auto">
            <a:xfrm>
              <a:off x="3810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9" name="Rectangle 39"/>
            <p:cNvSpPr>
              <a:spLocks noChangeArrowheads="1"/>
            </p:cNvSpPr>
            <p:nvPr/>
          </p:nvSpPr>
          <p:spPr bwMode="auto">
            <a:xfrm>
              <a:off x="4037" y="1736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0" name="Rectangle 40"/>
            <p:cNvSpPr>
              <a:spLocks noChangeArrowheads="1"/>
            </p:cNvSpPr>
            <p:nvPr/>
          </p:nvSpPr>
          <p:spPr bwMode="auto">
            <a:xfrm>
              <a:off x="4264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1" name="Rectangle 41"/>
            <p:cNvSpPr>
              <a:spLocks noChangeArrowheads="1"/>
            </p:cNvSpPr>
            <p:nvPr/>
          </p:nvSpPr>
          <p:spPr bwMode="auto">
            <a:xfrm>
              <a:off x="4943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2" name="Rectangle 42"/>
            <p:cNvSpPr>
              <a:spLocks noChangeArrowheads="1"/>
            </p:cNvSpPr>
            <p:nvPr/>
          </p:nvSpPr>
          <p:spPr bwMode="auto">
            <a:xfrm>
              <a:off x="5170" y="1736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3" name="Rectangle 43"/>
            <p:cNvSpPr>
              <a:spLocks noChangeArrowheads="1"/>
            </p:cNvSpPr>
            <p:nvPr/>
          </p:nvSpPr>
          <p:spPr bwMode="auto">
            <a:xfrm>
              <a:off x="5397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4" name="Line 44"/>
            <p:cNvSpPr>
              <a:spLocks noChangeShapeType="1"/>
            </p:cNvSpPr>
            <p:nvPr/>
          </p:nvSpPr>
          <p:spPr bwMode="auto">
            <a:xfrm flipH="1">
              <a:off x="3447" y="875"/>
              <a:ext cx="408" cy="363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5" name="Line 45"/>
            <p:cNvSpPr>
              <a:spLocks noChangeShapeType="1"/>
            </p:cNvSpPr>
            <p:nvPr/>
          </p:nvSpPr>
          <p:spPr bwMode="auto">
            <a:xfrm flipH="1">
              <a:off x="2857" y="1328"/>
              <a:ext cx="272" cy="408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6" name="Line 46"/>
            <p:cNvSpPr>
              <a:spLocks noChangeShapeType="1"/>
            </p:cNvSpPr>
            <p:nvPr/>
          </p:nvSpPr>
          <p:spPr bwMode="auto">
            <a:xfrm>
              <a:off x="4309" y="875"/>
              <a:ext cx="408" cy="363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7" name="Freeform 47"/>
            <p:cNvSpPr/>
            <p:nvPr/>
          </p:nvSpPr>
          <p:spPr bwMode="auto">
            <a:xfrm>
              <a:off x="3137" y="1857"/>
              <a:ext cx="264" cy="3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4" y="333"/>
                </a:cxn>
              </a:cxnLst>
              <a:rect l="0" t="0" r="r" b="b"/>
              <a:pathLst>
                <a:path w="264" h="333">
                  <a:moveTo>
                    <a:pt x="0" y="0"/>
                  </a:moveTo>
                  <a:lnTo>
                    <a:pt x="264" y="333"/>
                  </a:lnTo>
                </a:path>
              </a:pathLst>
            </a:custGeom>
            <a:ln>
              <a:headEnd type="none" w="med" len="med"/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8" name="Line 48"/>
            <p:cNvSpPr>
              <a:spLocks noChangeShapeType="1"/>
            </p:cNvSpPr>
            <p:nvPr/>
          </p:nvSpPr>
          <p:spPr bwMode="auto">
            <a:xfrm flipH="1">
              <a:off x="4127" y="1374"/>
              <a:ext cx="408" cy="362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9" name="Line 49"/>
            <p:cNvSpPr>
              <a:spLocks noChangeShapeType="1"/>
            </p:cNvSpPr>
            <p:nvPr/>
          </p:nvSpPr>
          <p:spPr bwMode="auto">
            <a:xfrm>
              <a:off x="4944" y="1374"/>
              <a:ext cx="317" cy="362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70" name="Line 50"/>
            <p:cNvSpPr>
              <a:spLocks noChangeShapeType="1"/>
            </p:cNvSpPr>
            <p:nvPr/>
          </p:nvSpPr>
          <p:spPr bwMode="auto">
            <a:xfrm>
              <a:off x="4082" y="466"/>
              <a:ext cx="0" cy="272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71" name="Text Box 51"/>
            <p:cNvSpPr txBox="1">
              <a:spLocks noChangeArrowheads="1"/>
            </p:cNvSpPr>
            <p:nvPr/>
          </p:nvSpPr>
          <p:spPr bwMode="auto">
            <a:xfrm>
              <a:off x="3777" y="360"/>
              <a:ext cx="408" cy="343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11603" y="1752389"/>
            <a:ext cx="4711693" cy="501650"/>
          </a:xfrm>
          <a:prstGeom prst="rect">
            <a:avLst/>
          </a:prstGeom>
          <a:ln>
            <a:tailEnd type="none" w="med" len="lg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  二叉链存储结构的特点：</a:t>
            </a:r>
            <a:endParaRPr kumimoji="1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  二叉树的存储结构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7.3.2   二叉树的链式存储结构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927311" y="1366067"/>
            <a:ext cx="5905541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在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二叉链中，空指针的个数？</a:t>
            </a:r>
            <a:endParaRPr kumimoji="1"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58713" y="5761778"/>
            <a:ext cx="9497060" cy="121031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240000" tIns="144000" bIns="144000" rtlCol="0">
            <a:spAutoFit/>
          </a:bodyPr>
          <a:lstStyle/>
          <a:p>
            <a:pPr marL="457200" indent="-457200" algn="l">
              <a:lnSpc>
                <a:spcPct val="100000"/>
              </a:lnSpc>
              <a:buBlip>
                <a:blip r:embed="rId1"/>
              </a:buBlip>
            </a:pP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个结点 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 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2</a:t>
            </a: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个指针域</a:t>
            </a:r>
            <a:endParaRPr lang="en-US" altLang="zh-CN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  <a:p>
            <a:pPr marL="457200" indent="-457200" algn="l">
              <a:lnSpc>
                <a:spcPct val="100000"/>
              </a:lnSpc>
              <a:buBlip>
                <a:blip r:embed="rId1"/>
              </a:buBlip>
            </a:pP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分支数为</a:t>
            </a: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-1 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 非空指针域有</a:t>
            </a: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-1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个</a:t>
            </a:r>
            <a:endParaRPr lang="en-US" altLang="zh-CN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  <a:p>
            <a:pPr marL="457200" indent="-457200" algn="l">
              <a:lnSpc>
                <a:spcPct val="100000"/>
              </a:lnSpc>
              <a:buBlip>
                <a:blip r:embed="rId1"/>
              </a:buBlip>
            </a:pPr>
            <a:r>
              <a: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空指针域个数 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 2</a:t>
            </a: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-(</a:t>
            </a: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-1) = </a:t>
            </a:r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n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+1</a:t>
            </a:r>
            <a:endParaRPr lang="en-US" altLang="zh-CN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  <p:grpSp>
        <p:nvGrpSpPr>
          <p:cNvPr id="3" name="组合 36"/>
          <p:cNvGrpSpPr/>
          <p:nvPr/>
        </p:nvGrpSpPr>
        <p:grpSpPr>
          <a:xfrm>
            <a:off x="8099223" y="2101831"/>
            <a:ext cx="3143272" cy="3714776"/>
            <a:chOff x="5572132" y="1357298"/>
            <a:chExt cx="2357454" cy="2786082"/>
          </a:xfrm>
        </p:grpSpPr>
        <p:sp>
          <p:nvSpPr>
            <p:cNvPr id="35" name="TextBox 34"/>
            <p:cNvSpPr txBox="1"/>
            <p:nvPr/>
          </p:nvSpPr>
          <p:spPr>
            <a:xfrm>
              <a:off x="5929322" y="2230178"/>
              <a:ext cx="2000264" cy="991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3200"/>
                </a:lnSpc>
              </a:pPr>
              <a:r>
                <a:rPr lang="en-US" altLang="zh-CN" sz="2665" i="1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n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=7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  <a:p>
              <a:pPr algn="l">
                <a:lnSpc>
                  <a:spcPts val="3200"/>
                </a:lnSpc>
              </a:pPr>
              <a:r>
                <a:rPr lang="zh-CN" altLang="en-US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空指针域个数</a:t>
              </a:r>
              <a:r>
                <a:rPr lang="en-US" altLang="zh-CN" sz="2665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  <a:sym typeface="思源黑体 CN Bold" panose="020B0800000000000000" charset="-122"/>
                </a:rPr>
                <a:t>=8</a:t>
              </a:r>
              <a:endPara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endParaRPr>
            </a:p>
          </p:txBody>
        </p:sp>
        <p:sp>
          <p:nvSpPr>
            <p:cNvPr id="36" name="右大括号 35"/>
            <p:cNvSpPr/>
            <p:nvPr/>
          </p:nvSpPr>
          <p:spPr>
            <a:xfrm>
              <a:off x="5572132" y="1357298"/>
              <a:ext cx="285752" cy="2786082"/>
            </a:xfrm>
            <a:prstGeom prst="rightBrace">
              <a:avLst/>
            </a:prstGeom>
            <a:ln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思源黑体 CN Bold" panose="020B0800000000000000" charset="-122"/>
              </a:endParaRPr>
            </a:p>
          </p:txBody>
        </p:sp>
      </p:grpSp>
      <p:grpSp>
        <p:nvGrpSpPr>
          <p:cNvPr id="37" name="Group 56"/>
          <p:cNvGrpSpPr/>
          <p:nvPr/>
        </p:nvGrpSpPr>
        <p:grpSpPr bwMode="auto">
          <a:xfrm>
            <a:off x="1588770" y="1925955"/>
            <a:ext cx="6234430" cy="3836035"/>
            <a:chOff x="2584" y="360"/>
            <a:chExt cx="3040" cy="2057"/>
          </a:xfrm>
        </p:grpSpPr>
        <p:sp>
          <p:nvSpPr>
            <p:cNvPr id="81943" name="Rectangle 23"/>
            <p:cNvSpPr>
              <a:spLocks noChangeArrowheads="1"/>
            </p:cNvSpPr>
            <p:nvPr/>
          </p:nvSpPr>
          <p:spPr bwMode="auto">
            <a:xfrm>
              <a:off x="3718" y="739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4" name="Rectangle 24"/>
            <p:cNvSpPr>
              <a:spLocks noChangeArrowheads="1"/>
            </p:cNvSpPr>
            <p:nvPr/>
          </p:nvSpPr>
          <p:spPr bwMode="auto">
            <a:xfrm>
              <a:off x="3945" y="739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45" name="Rectangle 25"/>
            <p:cNvSpPr>
              <a:spLocks noChangeArrowheads="1"/>
            </p:cNvSpPr>
            <p:nvPr/>
          </p:nvSpPr>
          <p:spPr bwMode="auto">
            <a:xfrm>
              <a:off x="4172" y="739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6" name="Rectangle 26"/>
            <p:cNvSpPr>
              <a:spLocks noChangeArrowheads="1"/>
            </p:cNvSpPr>
            <p:nvPr/>
          </p:nvSpPr>
          <p:spPr bwMode="auto">
            <a:xfrm>
              <a:off x="2993" y="1237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47" name="Rectangle 27"/>
            <p:cNvSpPr>
              <a:spLocks noChangeArrowheads="1"/>
            </p:cNvSpPr>
            <p:nvPr/>
          </p:nvSpPr>
          <p:spPr bwMode="auto">
            <a:xfrm>
              <a:off x="3220" y="1237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48" name="Rectangle 28"/>
            <p:cNvSpPr>
              <a:spLocks noChangeArrowheads="1"/>
            </p:cNvSpPr>
            <p:nvPr/>
          </p:nvSpPr>
          <p:spPr bwMode="auto">
            <a:xfrm>
              <a:off x="3447" y="1237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49" name="Rectangle 29"/>
            <p:cNvSpPr>
              <a:spLocks noChangeArrowheads="1"/>
            </p:cNvSpPr>
            <p:nvPr/>
          </p:nvSpPr>
          <p:spPr bwMode="auto">
            <a:xfrm>
              <a:off x="2584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0" name="Rectangle 30"/>
            <p:cNvSpPr>
              <a:spLocks noChangeArrowheads="1"/>
            </p:cNvSpPr>
            <p:nvPr/>
          </p:nvSpPr>
          <p:spPr bwMode="auto">
            <a:xfrm>
              <a:off x="2811" y="1736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1" name="Rectangle 31"/>
            <p:cNvSpPr>
              <a:spLocks noChangeArrowheads="1"/>
            </p:cNvSpPr>
            <p:nvPr/>
          </p:nvSpPr>
          <p:spPr bwMode="auto">
            <a:xfrm>
              <a:off x="3038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52" name="Rectangle 32"/>
            <p:cNvSpPr>
              <a:spLocks noChangeArrowheads="1"/>
            </p:cNvSpPr>
            <p:nvPr/>
          </p:nvSpPr>
          <p:spPr bwMode="auto">
            <a:xfrm>
              <a:off x="3129" y="2190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3" name="Rectangle 33"/>
            <p:cNvSpPr>
              <a:spLocks noChangeArrowheads="1"/>
            </p:cNvSpPr>
            <p:nvPr/>
          </p:nvSpPr>
          <p:spPr bwMode="auto">
            <a:xfrm>
              <a:off x="3356" y="2190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4" name="Rectangle 34"/>
            <p:cNvSpPr>
              <a:spLocks noChangeArrowheads="1"/>
            </p:cNvSpPr>
            <p:nvPr/>
          </p:nvSpPr>
          <p:spPr bwMode="auto">
            <a:xfrm>
              <a:off x="3583" y="2190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5" name="Rectangle 35"/>
            <p:cNvSpPr>
              <a:spLocks noChangeArrowheads="1"/>
            </p:cNvSpPr>
            <p:nvPr/>
          </p:nvSpPr>
          <p:spPr bwMode="auto">
            <a:xfrm>
              <a:off x="4399" y="1238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56" name="Rectangle 36"/>
            <p:cNvSpPr>
              <a:spLocks noChangeArrowheads="1"/>
            </p:cNvSpPr>
            <p:nvPr/>
          </p:nvSpPr>
          <p:spPr bwMode="auto">
            <a:xfrm>
              <a:off x="4626" y="1238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7" name="Rectangle 37"/>
            <p:cNvSpPr>
              <a:spLocks noChangeArrowheads="1"/>
            </p:cNvSpPr>
            <p:nvPr/>
          </p:nvSpPr>
          <p:spPr bwMode="auto">
            <a:xfrm>
              <a:off x="4853" y="1238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endParaRPr lang="zh-CN" altLang="zh-CN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58" name="Rectangle 38"/>
            <p:cNvSpPr>
              <a:spLocks noChangeArrowheads="1"/>
            </p:cNvSpPr>
            <p:nvPr/>
          </p:nvSpPr>
          <p:spPr bwMode="auto">
            <a:xfrm>
              <a:off x="3810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59" name="Rectangle 39"/>
            <p:cNvSpPr>
              <a:spLocks noChangeArrowheads="1"/>
            </p:cNvSpPr>
            <p:nvPr/>
          </p:nvSpPr>
          <p:spPr bwMode="auto">
            <a:xfrm>
              <a:off x="4037" y="1736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0" name="Rectangle 40"/>
            <p:cNvSpPr>
              <a:spLocks noChangeArrowheads="1"/>
            </p:cNvSpPr>
            <p:nvPr/>
          </p:nvSpPr>
          <p:spPr bwMode="auto">
            <a:xfrm>
              <a:off x="4264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1" name="Rectangle 41"/>
            <p:cNvSpPr>
              <a:spLocks noChangeArrowheads="1"/>
            </p:cNvSpPr>
            <p:nvPr/>
          </p:nvSpPr>
          <p:spPr bwMode="auto">
            <a:xfrm>
              <a:off x="4943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2" name="Rectangle 42"/>
            <p:cNvSpPr>
              <a:spLocks noChangeArrowheads="1"/>
            </p:cNvSpPr>
            <p:nvPr/>
          </p:nvSpPr>
          <p:spPr bwMode="auto">
            <a:xfrm>
              <a:off x="5170" y="1736"/>
              <a:ext cx="227" cy="2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3" name="Rectangle 43"/>
            <p:cNvSpPr>
              <a:spLocks noChangeArrowheads="1"/>
            </p:cNvSpPr>
            <p:nvPr/>
          </p:nvSpPr>
          <p:spPr bwMode="auto">
            <a:xfrm>
              <a:off x="5397" y="1736"/>
              <a:ext cx="227" cy="2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p>
              <a:r>
                <a: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∧</a:t>
              </a:r>
              <a:endPara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964" name="Line 44"/>
            <p:cNvSpPr>
              <a:spLocks noChangeShapeType="1"/>
            </p:cNvSpPr>
            <p:nvPr/>
          </p:nvSpPr>
          <p:spPr bwMode="auto">
            <a:xfrm flipH="1">
              <a:off x="3447" y="875"/>
              <a:ext cx="408" cy="363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5" name="Line 45"/>
            <p:cNvSpPr>
              <a:spLocks noChangeShapeType="1"/>
            </p:cNvSpPr>
            <p:nvPr/>
          </p:nvSpPr>
          <p:spPr bwMode="auto">
            <a:xfrm flipH="1">
              <a:off x="2857" y="1328"/>
              <a:ext cx="272" cy="408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6" name="Line 46"/>
            <p:cNvSpPr>
              <a:spLocks noChangeShapeType="1"/>
            </p:cNvSpPr>
            <p:nvPr/>
          </p:nvSpPr>
          <p:spPr bwMode="auto">
            <a:xfrm>
              <a:off x="4309" y="875"/>
              <a:ext cx="408" cy="363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7" name="Freeform 47"/>
            <p:cNvSpPr/>
            <p:nvPr/>
          </p:nvSpPr>
          <p:spPr bwMode="auto">
            <a:xfrm>
              <a:off x="3137" y="1857"/>
              <a:ext cx="264" cy="3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4" y="333"/>
                </a:cxn>
              </a:cxnLst>
              <a:rect l="0" t="0" r="r" b="b"/>
              <a:pathLst>
                <a:path w="264" h="333">
                  <a:moveTo>
                    <a:pt x="0" y="0"/>
                  </a:moveTo>
                  <a:lnTo>
                    <a:pt x="264" y="333"/>
                  </a:lnTo>
                </a:path>
              </a:pathLst>
            </a:custGeom>
            <a:ln>
              <a:headEnd type="none" w="med" len="med"/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>
                <a:solidFill>
                  <a:schemeClr val="tx1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8" name="Line 48"/>
            <p:cNvSpPr>
              <a:spLocks noChangeShapeType="1"/>
            </p:cNvSpPr>
            <p:nvPr/>
          </p:nvSpPr>
          <p:spPr bwMode="auto">
            <a:xfrm flipH="1">
              <a:off x="4127" y="1374"/>
              <a:ext cx="408" cy="362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69" name="Line 49"/>
            <p:cNvSpPr>
              <a:spLocks noChangeShapeType="1"/>
            </p:cNvSpPr>
            <p:nvPr/>
          </p:nvSpPr>
          <p:spPr bwMode="auto">
            <a:xfrm>
              <a:off x="4944" y="1374"/>
              <a:ext cx="317" cy="362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70" name="Line 50"/>
            <p:cNvSpPr>
              <a:spLocks noChangeShapeType="1"/>
            </p:cNvSpPr>
            <p:nvPr/>
          </p:nvSpPr>
          <p:spPr bwMode="auto">
            <a:xfrm>
              <a:off x="4082" y="466"/>
              <a:ext cx="0" cy="272"/>
            </a:xfrm>
            <a:prstGeom prst="line">
              <a:avLst/>
            </a:prstGeom>
            <a:ln>
              <a:tailEnd type="stealth" w="med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b="0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1971" name="Text Box 51"/>
            <p:cNvSpPr txBox="1">
              <a:spLocks noChangeArrowheads="1"/>
            </p:cNvSpPr>
            <p:nvPr/>
          </p:nvSpPr>
          <p:spPr bwMode="auto">
            <a:xfrm>
              <a:off x="3777" y="360"/>
              <a:ext cx="408" cy="247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9180" y="117475"/>
            <a:ext cx="5861050" cy="1342390"/>
            <a:chOff x="1702" y="185"/>
            <a:chExt cx="9230" cy="2114"/>
          </a:xfrm>
        </p:grpSpPr>
        <p:sp>
          <p:nvSpPr>
            <p:cNvPr id="2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  二叉树的存储结构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7.3.2   二叉树的链式存储结构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640888" y="3090371"/>
            <a:ext cx="10858576" cy="26917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92000" rIns="240000" bIns="192000">
            <a:spAutoFit/>
          </a:bodyPr>
          <a:lstStyle/>
          <a:p>
            <a:pPr algn="just">
              <a:lnSpc>
                <a:spcPts val="2800"/>
              </a:lnSpc>
              <a:spcBef>
                <a:spcPts val="600"/>
              </a:spcBef>
            </a:pP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① 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创建</a:t>
            </a:r>
            <a:r>
              <a:rPr kumimoji="1" lang="zh-CN" altLang="en-US" sz="2665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二叉</a:t>
            </a:r>
            <a:r>
              <a:rPr kumimoji="1" lang="zh-CN" altLang="en-US" sz="2665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树</a:t>
            </a:r>
            <a:r>
              <a:rPr kumimoji="1"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CreateBTree(*b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kumimoji="1"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*</a:t>
            </a:r>
            <a:r>
              <a:rPr kumimoji="1" lang="en-US" altLang="zh-CN" sz="2665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str</a:t>
            </a:r>
            <a:r>
              <a:rPr kumimoji="1" lang="en-US" altLang="zh-CN" sz="266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kumimoji="1" lang="zh-CN" altLang="en-US" sz="2665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：根据二叉树括号</a:t>
            </a:r>
            <a:r>
              <a:rPr kumimoji="1" lang="zh-CN" altLang="en-US" sz="2665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表示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法字符串</a:t>
            </a:r>
            <a:r>
              <a:rPr kumimoji="1"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str</a:t>
            </a:r>
            <a:r>
              <a:rPr kumimoji="1" lang="zh-CN" altLang="en-US" sz="2665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生成</a:t>
            </a:r>
            <a:r>
              <a:rPr kumimoji="1" lang="zh-CN" altLang="en-US" sz="2665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对应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的二叉链存储结构</a:t>
            </a:r>
            <a:r>
              <a:rPr kumimoji="1"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kumimoji="1" lang="en-US" altLang="zh-CN" sz="2665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ts val="2800"/>
              </a:lnSpc>
              <a:spcBef>
                <a:spcPts val="600"/>
              </a:spcBef>
            </a:pPr>
            <a:r>
              <a:rPr kumimoji="1"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②</a:t>
            </a:r>
            <a:r>
              <a:rPr kumimoji="1"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销毁二叉链存储结构</a:t>
            </a:r>
            <a:r>
              <a:rPr kumimoji="1"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DestroyBTree(*b</a:t>
            </a:r>
            <a:r>
              <a:rPr kumimoji="1"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：销毁二叉链</a:t>
            </a:r>
            <a:r>
              <a:rPr kumimoji="1" lang="en-US" altLang="zh-CN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并释放空间。</a:t>
            </a:r>
            <a:endParaRPr kumimoji="1" lang="zh-CN" altLang="en-US" sz="2665" dirty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ts val="2800"/>
              </a:lnSpc>
              <a:spcBef>
                <a:spcPts val="600"/>
              </a:spcBef>
            </a:pPr>
            <a:r>
              <a:rPr kumimoji="1" lang="zh-CN" altLang="en-US" sz="2665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③ 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查找结点</a:t>
            </a:r>
            <a:r>
              <a:rPr kumimoji="1"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FindNode</a:t>
            </a:r>
            <a:r>
              <a:rPr kumimoji="1" lang="en-US" altLang="zh-CN" sz="266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(*</a:t>
            </a:r>
            <a:r>
              <a:rPr kumimoji="1" lang="en-US" altLang="zh-CN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kumimoji="1" lang="en-US" altLang="zh-CN" sz="2665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kumimoji="1" lang="en-US" altLang="zh-CN" sz="266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kumimoji="1" lang="zh-CN" altLang="en-US" sz="2665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：在二叉树</a:t>
            </a:r>
            <a:r>
              <a:rPr kumimoji="1" lang="en-US" altLang="zh-CN" sz="2665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zh-CN" altLang="en-US" sz="2665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中寻找</a:t>
            </a:r>
            <a:r>
              <a:rPr kumimoji="1" lang="en-US" altLang="zh-CN" sz="2665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data</a:t>
            </a:r>
            <a:r>
              <a:rPr kumimoji="1" lang="zh-CN" altLang="en-US" sz="2665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域值为</a:t>
            </a:r>
            <a:r>
              <a:rPr kumimoji="1" lang="en-US" altLang="zh-CN" sz="2665" i="1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的结点，并</a:t>
            </a:r>
            <a:r>
              <a:rPr kumimoji="1" lang="zh-CN" altLang="en-US" sz="2665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返回</a:t>
            </a:r>
            <a:r>
              <a:rPr kumimoji="1" lang="zh-CN" altLang="en-US" sz="2665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指向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该结点的</a:t>
            </a:r>
            <a:r>
              <a:rPr kumimoji="1" lang="zh-CN" altLang="en-US" sz="2665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指针</a:t>
            </a:r>
            <a:r>
              <a:rPr kumimoji="1"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       </a:t>
            </a:r>
            <a:endParaRPr kumimoji="1" lang="zh-CN" altLang="en-US" sz="2665" dirty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215640" y="2106718"/>
            <a:ext cx="5709073" cy="501650"/>
          </a:xfrm>
          <a:prstGeom prst="rect">
            <a:avLst/>
          </a:prstGeom>
          <a:ln>
            <a:tailEnd type="none" w="med" len="lg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归纳起来，二叉树有以下基本运算：</a:t>
            </a:r>
            <a:endParaRPr kumimoji="1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0520" y="5530427"/>
            <a:ext cx="9135533" cy="5016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665" spc="50" smtClean="0">
                <a:ln w="11430"/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二叉树抽象数据类型  </a:t>
            </a:r>
            <a:r>
              <a:rPr kumimoji="1" lang="en-US" altLang="zh-CN" sz="2665" spc="50" smtClean="0">
                <a:ln w="11430"/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= </a:t>
            </a:r>
            <a:r>
              <a:rPr kumimoji="1" lang="zh-CN" altLang="en-US" sz="2665" spc="50" smtClean="0">
                <a:ln w="11430"/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逻辑结构 </a:t>
            </a:r>
            <a:r>
              <a:rPr kumimoji="1" lang="en-US" altLang="zh-CN" sz="2665" spc="50" smtClean="0">
                <a:ln w="11430"/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+ </a:t>
            </a:r>
            <a:r>
              <a:rPr kumimoji="1" lang="zh-CN" altLang="en-US" sz="2665" spc="50" smtClean="0">
                <a:ln w="11430"/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基本运算</a:t>
            </a:r>
            <a:endParaRPr kumimoji="1" lang="zh-CN" altLang="en-US" sz="2665" spc="50" smtClean="0">
              <a:ln w="11430"/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80770" y="117475"/>
            <a:ext cx="5861050" cy="1414145"/>
            <a:chOff x="1702" y="185"/>
            <a:chExt cx="9230" cy="2227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687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95325" y="1845310"/>
            <a:ext cx="10680700" cy="34258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0000" tIns="144000" rIns="180000" bIns="144000">
            <a:spAutoFit/>
          </a:bodyPr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①</a:t>
            </a:r>
            <a:r>
              <a:rPr kumimoji="1" lang="en-US" altLang="zh-CN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找孩子结点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LchildNode(p)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和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RchildNode(p</a:t>
            </a:r>
            <a:r>
              <a:rPr kumimoji="1" lang="en-US" altLang="zh-CN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：分别求二叉树中结点</a:t>
            </a:r>
            <a:r>
              <a:rPr kumimoji="1" lang="en-US" altLang="zh-CN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的左孩子结点和右孩子结点。</a:t>
            </a:r>
            <a:endParaRPr kumimoji="1" lang="en-US" altLang="zh-CN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②</a:t>
            </a:r>
            <a:r>
              <a:rPr kumimoji="1" lang="en-US" altLang="zh-CN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求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高</a:t>
            </a: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度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BTHeight(*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：求二叉树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的高度。若二叉树</a:t>
            </a: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为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空，则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其高度为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；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否则，其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高度等于左子树与右子树中的最大高度加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l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③ </a:t>
            </a:r>
            <a:r>
              <a:rPr kumimoji="1"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输出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二叉</a:t>
            </a: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树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DispBTree(*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b)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：以括号表示法输出一棵二叉树。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0"/>
          <p:cNvGrpSpPr/>
          <p:nvPr/>
        </p:nvGrpSpPr>
        <p:grpSpPr>
          <a:xfrm>
            <a:off x="5626925" y="3861432"/>
            <a:ext cx="4286280" cy="2857520"/>
            <a:chOff x="714348" y="2786058"/>
            <a:chExt cx="3500462" cy="2143140"/>
          </a:xfrm>
        </p:grpSpPr>
        <p:sp>
          <p:nvSpPr>
            <p:cNvPr id="42" name="椭圆 41"/>
            <p:cNvSpPr/>
            <p:nvPr/>
          </p:nvSpPr>
          <p:spPr>
            <a:xfrm>
              <a:off x="2214546" y="2786058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314918" y="4537842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714348" y="3866946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45" name="直接连接符 44"/>
            <p:cNvCxnSpPr>
              <a:stCxn id="44" idx="5"/>
              <a:endCxn id="43" idx="1"/>
            </p:cNvCxnSpPr>
            <p:nvPr/>
          </p:nvCxnSpPr>
          <p:spPr>
            <a:xfrm rot="16200000" flipH="1">
              <a:off x="997185" y="4224808"/>
              <a:ext cx="394166" cy="34652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46" name="椭圆 45"/>
            <p:cNvSpPr/>
            <p:nvPr/>
          </p:nvSpPr>
          <p:spPr>
            <a:xfrm>
              <a:off x="3855540" y="3866946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81565" y="3251958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48" name="直接连接符 47"/>
            <p:cNvCxnSpPr>
              <a:stCxn id="47" idx="3"/>
              <a:endCxn id="44" idx="7"/>
            </p:cNvCxnSpPr>
            <p:nvPr/>
          </p:nvCxnSpPr>
          <p:spPr>
            <a:xfrm rot="5400000">
              <a:off x="1058463" y="3548543"/>
              <a:ext cx="338258" cy="413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rot="16200000" flipH="1">
              <a:off x="3504235" y="3466131"/>
              <a:ext cx="345471" cy="51453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50" name="椭圆 49"/>
            <p:cNvSpPr/>
            <p:nvPr/>
          </p:nvSpPr>
          <p:spPr>
            <a:xfrm>
              <a:off x="2398117" y="3866946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065335" y="3251958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52" name="直接连接符 51"/>
            <p:cNvCxnSpPr>
              <a:stCxn id="51" idx="3"/>
              <a:endCxn id="50" idx="7"/>
            </p:cNvCxnSpPr>
            <p:nvPr/>
          </p:nvCxnSpPr>
          <p:spPr>
            <a:xfrm rot="5400000">
              <a:off x="2742233" y="3548543"/>
              <a:ext cx="338258" cy="413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53" name="直接连接符 52"/>
            <p:cNvCxnSpPr>
              <a:stCxn id="42" idx="2"/>
              <a:endCxn id="47" idx="7"/>
            </p:cNvCxnSpPr>
            <p:nvPr/>
          </p:nvCxnSpPr>
          <p:spPr>
            <a:xfrm rot="10800000" flipV="1">
              <a:off x="1688222" y="2981735"/>
              <a:ext cx="526325" cy="32753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54" name="直接连接符 53"/>
            <p:cNvCxnSpPr>
              <a:stCxn id="42" idx="6"/>
              <a:endCxn id="51" idx="1"/>
            </p:cNvCxnSpPr>
            <p:nvPr/>
          </p:nvCxnSpPr>
          <p:spPr>
            <a:xfrm>
              <a:off x="2573816" y="2981736"/>
              <a:ext cx="544133" cy="32753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1660313" y="1866688"/>
            <a:ext cx="9110133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5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</a:t>
            </a:r>
            <a:r>
              <a:rPr lang="zh-CN" altLang="en-US" sz="2665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将二叉树的二叉链结点类型及其基本运算函数存储在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btree.cpp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文件中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14884" y="2851975"/>
            <a:ext cx="228601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应用示例</a:t>
            </a:r>
            <a:endParaRPr lang="zh-CN" altLang="en-US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714469" y="3439989"/>
            <a:ext cx="9429816" cy="139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  <a:spcBef>
                <a:spcPts val="600"/>
              </a:spcBef>
            </a:pP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创建以下二叉树的二叉链存储结构</a:t>
            </a:r>
            <a:r>
              <a:rPr lang="en-US" altLang="zh-CN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endParaRPr lang="en-US" altLang="zh-CN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求其高度</a:t>
            </a:r>
            <a:endParaRPr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ts val="3000"/>
              </a:lnSpc>
              <a:spcBef>
                <a:spcPts val="600"/>
              </a:spcBef>
              <a:buBlip>
                <a:blip r:embed="rId1"/>
              </a:buBlip>
            </a:pP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查找是否存在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'F'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结点</a:t>
            </a:r>
            <a:endParaRPr lang="zh-CN" altLang="en-US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80770" y="117475"/>
            <a:ext cx="5861050" cy="1414145"/>
            <a:chOff x="1702" y="185"/>
            <a:chExt cx="9230" cy="2227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687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1415166" y="1628117"/>
            <a:ext cx="10572824" cy="625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二叉树是可以采用树的逻辑结构表示法，其4种表示法如下：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34913" y="2370878"/>
            <a:ext cx="8523393" cy="2543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44000" rIns="240000" bIns="144000" rtlCol="0">
            <a:spAutoFit/>
          </a:bodyPr>
          <a:lstStyle/>
          <a:p>
            <a:pPr marL="914400" lvl="1" indent="-457200" algn="just">
              <a:spcBef>
                <a:spcPct val="50000"/>
              </a:spcBef>
              <a:buBlip>
                <a:blip r:embed="rId1"/>
              </a:buBlip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树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形表示法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marL="914400" lvl="1" indent="-457200" algn="just">
              <a:spcBef>
                <a:spcPct val="50000"/>
              </a:spcBef>
              <a:buBlip>
                <a:blip r:embed="rId1"/>
              </a:buBlip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文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氏图表示法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marL="914400" lvl="1" indent="-457200" algn="just">
              <a:spcBef>
                <a:spcPct val="50000"/>
              </a:spcBef>
              <a:buBlip>
                <a:blip r:embed="rId1"/>
              </a:buBlip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凹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入表示法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marL="914400" lvl="1" indent="-457200" algn="just">
              <a:spcBef>
                <a:spcPct val="50000"/>
              </a:spcBef>
              <a:buBlip>
                <a:blip r:embed="rId1"/>
              </a:buBlip>
            </a:pP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括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号表示法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60" y="5275792"/>
            <a:ext cx="8416713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需要针对二叉树的特点稍做改变</a:t>
            </a:r>
            <a:endParaRPr lang="zh-CN" altLang="en-US" sz="2665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5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7.2.1   二叉树的定义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9254" y="4732442"/>
            <a:ext cx="4231213" cy="501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/>
            <a:r>
              <a:rPr kumimoji="1" lang="en-US" altLang="zh-CN" sz="2665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A(B(D(</a:t>
            </a:r>
            <a:r>
              <a:rPr kumimoji="1" lang="zh-CN" altLang="en-US" sz="2665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kumimoji="1" lang="en-US" altLang="zh-CN" sz="2665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G))</a:t>
            </a:r>
            <a:r>
              <a:rPr kumimoji="1" lang="zh-CN" altLang="en-US" sz="2665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kumimoji="1" lang="en-US" altLang="zh-CN" sz="2665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C(E</a:t>
            </a:r>
            <a:r>
              <a:rPr kumimoji="1" lang="zh-CN" altLang="en-US" sz="2665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kumimoji="1" lang="en-US" altLang="zh-CN" sz="2665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F))</a:t>
            </a:r>
            <a:endParaRPr kumimoji="1" lang="en-US" altLang="zh-CN" sz="2665" b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" name="组合 40"/>
          <p:cNvGrpSpPr/>
          <p:nvPr/>
        </p:nvGrpSpPr>
        <p:grpSpPr>
          <a:xfrm>
            <a:off x="1158028" y="1772073"/>
            <a:ext cx="3977640" cy="2857500"/>
            <a:chOff x="714348" y="2786058"/>
            <a:chExt cx="3500462" cy="2143140"/>
          </a:xfrm>
        </p:grpSpPr>
        <p:sp>
          <p:nvSpPr>
            <p:cNvPr id="42" name="椭圆 41"/>
            <p:cNvSpPr/>
            <p:nvPr/>
          </p:nvSpPr>
          <p:spPr>
            <a:xfrm>
              <a:off x="2214546" y="2786058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314918" y="4537842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714348" y="3866946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45" name="直接连接符 44"/>
            <p:cNvCxnSpPr>
              <a:stCxn id="44" idx="5"/>
              <a:endCxn id="43" idx="1"/>
            </p:cNvCxnSpPr>
            <p:nvPr/>
          </p:nvCxnSpPr>
          <p:spPr>
            <a:xfrm rot="16200000" flipH="1">
              <a:off x="997185" y="4224808"/>
              <a:ext cx="394166" cy="34652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46" name="椭圆 45"/>
            <p:cNvSpPr/>
            <p:nvPr/>
          </p:nvSpPr>
          <p:spPr>
            <a:xfrm>
              <a:off x="3855540" y="3866946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381565" y="3251958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48" name="直接连接符 47"/>
            <p:cNvCxnSpPr>
              <a:stCxn id="47" idx="3"/>
              <a:endCxn id="44" idx="7"/>
            </p:cNvCxnSpPr>
            <p:nvPr/>
          </p:nvCxnSpPr>
          <p:spPr>
            <a:xfrm rot="5400000">
              <a:off x="1058463" y="3548543"/>
              <a:ext cx="338258" cy="413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rot="16200000" flipH="1">
              <a:off x="3504235" y="3466131"/>
              <a:ext cx="345471" cy="51453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50" name="椭圆 49"/>
            <p:cNvSpPr/>
            <p:nvPr/>
          </p:nvSpPr>
          <p:spPr>
            <a:xfrm>
              <a:off x="2398117" y="3866946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065335" y="3251958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52" name="直接连接符 51"/>
            <p:cNvCxnSpPr>
              <a:stCxn id="51" idx="3"/>
              <a:endCxn id="50" idx="7"/>
            </p:cNvCxnSpPr>
            <p:nvPr/>
          </p:nvCxnSpPr>
          <p:spPr>
            <a:xfrm rot="5400000">
              <a:off x="2742233" y="3548543"/>
              <a:ext cx="338258" cy="413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53" name="直接连接符 52"/>
            <p:cNvCxnSpPr>
              <a:stCxn id="42" idx="2"/>
              <a:endCxn id="47" idx="7"/>
            </p:cNvCxnSpPr>
            <p:nvPr/>
          </p:nvCxnSpPr>
          <p:spPr>
            <a:xfrm rot="10800000" flipV="1">
              <a:off x="1688222" y="2981735"/>
              <a:ext cx="526325" cy="32753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54" name="直接连接符 53"/>
            <p:cNvCxnSpPr>
              <a:stCxn id="42" idx="6"/>
              <a:endCxn id="51" idx="1"/>
            </p:cNvCxnSpPr>
            <p:nvPr/>
          </p:nvCxnSpPr>
          <p:spPr>
            <a:xfrm>
              <a:off x="2573816" y="2981736"/>
              <a:ext cx="544133" cy="32753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57" name="下箭头 56"/>
          <p:cNvSpPr/>
          <p:nvPr/>
        </p:nvSpPr>
        <p:spPr>
          <a:xfrm>
            <a:off x="3071291" y="4178080"/>
            <a:ext cx="285752" cy="57150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思源黑体 CN Bold" panose="020B0800000000000000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4809490" y="2321560"/>
            <a:ext cx="6952615" cy="4353560"/>
            <a:chOff x="5499" y="4942"/>
            <a:chExt cx="8393" cy="5142"/>
          </a:xfrm>
        </p:grpSpPr>
        <p:sp>
          <p:nvSpPr>
            <p:cNvPr id="58" name="右箭头 57"/>
            <p:cNvSpPr/>
            <p:nvPr/>
          </p:nvSpPr>
          <p:spPr>
            <a:xfrm>
              <a:off x="5499" y="7781"/>
              <a:ext cx="849" cy="32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>
                <a:cs typeface="思源黑体 CN Bold" panose="020B0800000000000000" charset="-122"/>
              </a:endParaRPr>
            </a:p>
          </p:txBody>
        </p:sp>
        <p:grpSp>
          <p:nvGrpSpPr>
            <p:cNvPr id="55" name="Group 56"/>
            <p:cNvGrpSpPr/>
            <p:nvPr/>
          </p:nvGrpSpPr>
          <p:grpSpPr bwMode="auto">
            <a:xfrm>
              <a:off x="6292" y="4942"/>
              <a:ext cx="7600" cy="5143"/>
              <a:chOff x="2584" y="360"/>
              <a:chExt cx="3040" cy="2057"/>
            </a:xfrm>
          </p:grpSpPr>
          <p:sp>
            <p:nvSpPr>
              <p:cNvPr id="81943" name="Rectangle 23"/>
              <p:cNvSpPr>
                <a:spLocks noChangeArrowheads="1"/>
              </p:cNvSpPr>
              <p:nvPr/>
            </p:nvSpPr>
            <p:spPr bwMode="auto">
              <a:xfrm>
                <a:off x="3718" y="739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zh-CN" altLang="zh-CN">
                  <a:solidFill>
                    <a:schemeClr val="tx1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44" name="Rectangle 24"/>
              <p:cNvSpPr>
                <a:spLocks noChangeArrowheads="1"/>
              </p:cNvSpPr>
              <p:nvPr/>
            </p:nvSpPr>
            <p:spPr bwMode="auto">
              <a:xfrm>
                <a:off x="3945" y="739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A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45" name="Rectangle 25"/>
              <p:cNvSpPr>
                <a:spLocks noChangeArrowheads="1"/>
              </p:cNvSpPr>
              <p:nvPr/>
            </p:nvSpPr>
            <p:spPr bwMode="auto">
              <a:xfrm>
                <a:off x="4172" y="739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zh-CN" altLang="zh-CN">
                  <a:solidFill>
                    <a:schemeClr val="tx1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46" name="Rectangle 26"/>
              <p:cNvSpPr>
                <a:spLocks noChangeArrowheads="1"/>
              </p:cNvSpPr>
              <p:nvPr/>
            </p:nvSpPr>
            <p:spPr bwMode="auto">
              <a:xfrm>
                <a:off x="2993" y="1237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zh-CN" altLang="zh-CN">
                  <a:solidFill>
                    <a:schemeClr val="tx1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47" name="Rectangle 27"/>
              <p:cNvSpPr>
                <a:spLocks noChangeArrowheads="1"/>
              </p:cNvSpPr>
              <p:nvPr/>
            </p:nvSpPr>
            <p:spPr bwMode="auto">
              <a:xfrm>
                <a:off x="3220" y="1237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B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48" name="Rectangle 28"/>
              <p:cNvSpPr>
                <a:spLocks noChangeArrowheads="1"/>
              </p:cNvSpPr>
              <p:nvPr/>
            </p:nvSpPr>
            <p:spPr bwMode="auto">
              <a:xfrm>
                <a:off x="3447" y="1237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49" name="Rectangle 29"/>
              <p:cNvSpPr>
                <a:spLocks noChangeArrowheads="1"/>
              </p:cNvSpPr>
              <p:nvPr/>
            </p:nvSpPr>
            <p:spPr bwMode="auto">
              <a:xfrm>
                <a:off x="2584" y="1736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0" name="Rectangle 30"/>
              <p:cNvSpPr>
                <a:spLocks noChangeArrowheads="1"/>
              </p:cNvSpPr>
              <p:nvPr/>
            </p:nvSpPr>
            <p:spPr bwMode="auto">
              <a:xfrm>
                <a:off x="2811" y="1736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D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1" name="Rectangle 31"/>
              <p:cNvSpPr>
                <a:spLocks noChangeArrowheads="1"/>
              </p:cNvSpPr>
              <p:nvPr/>
            </p:nvSpPr>
            <p:spPr bwMode="auto">
              <a:xfrm>
                <a:off x="3038" y="1736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zh-CN" altLang="zh-CN">
                  <a:solidFill>
                    <a:schemeClr val="tx1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2" name="Rectangle 32"/>
              <p:cNvSpPr>
                <a:spLocks noChangeArrowheads="1"/>
              </p:cNvSpPr>
              <p:nvPr/>
            </p:nvSpPr>
            <p:spPr bwMode="auto">
              <a:xfrm>
                <a:off x="3129" y="2190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3" name="Rectangle 33"/>
              <p:cNvSpPr>
                <a:spLocks noChangeArrowheads="1"/>
              </p:cNvSpPr>
              <p:nvPr/>
            </p:nvSpPr>
            <p:spPr bwMode="auto">
              <a:xfrm>
                <a:off x="3356" y="2190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G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4" name="Rectangle 34"/>
              <p:cNvSpPr>
                <a:spLocks noChangeArrowheads="1"/>
              </p:cNvSpPr>
              <p:nvPr/>
            </p:nvSpPr>
            <p:spPr bwMode="auto">
              <a:xfrm>
                <a:off x="3583" y="2190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5" name="Rectangle 35"/>
              <p:cNvSpPr>
                <a:spLocks noChangeArrowheads="1"/>
              </p:cNvSpPr>
              <p:nvPr/>
            </p:nvSpPr>
            <p:spPr bwMode="auto">
              <a:xfrm>
                <a:off x="4399" y="1238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zh-CN" altLang="zh-CN">
                  <a:solidFill>
                    <a:schemeClr val="tx1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6" name="Rectangle 36"/>
              <p:cNvSpPr>
                <a:spLocks noChangeArrowheads="1"/>
              </p:cNvSpPr>
              <p:nvPr/>
            </p:nvSpPr>
            <p:spPr bwMode="auto">
              <a:xfrm>
                <a:off x="4626" y="1238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C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7" name="Rectangle 37"/>
              <p:cNvSpPr>
                <a:spLocks noChangeArrowheads="1"/>
              </p:cNvSpPr>
              <p:nvPr/>
            </p:nvSpPr>
            <p:spPr bwMode="auto">
              <a:xfrm>
                <a:off x="4853" y="1238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endParaRPr lang="zh-CN" altLang="zh-CN">
                  <a:solidFill>
                    <a:schemeClr val="tx1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8" name="Rectangle 38"/>
              <p:cNvSpPr>
                <a:spLocks noChangeArrowheads="1"/>
              </p:cNvSpPr>
              <p:nvPr/>
            </p:nvSpPr>
            <p:spPr bwMode="auto">
              <a:xfrm>
                <a:off x="3810" y="1736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59" name="Rectangle 39"/>
              <p:cNvSpPr>
                <a:spLocks noChangeArrowheads="1"/>
              </p:cNvSpPr>
              <p:nvPr/>
            </p:nvSpPr>
            <p:spPr bwMode="auto">
              <a:xfrm>
                <a:off x="4037" y="1736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E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0" name="Rectangle 40"/>
              <p:cNvSpPr>
                <a:spLocks noChangeArrowheads="1"/>
              </p:cNvSpPr>
              <p:nvPr/>
            </p:nvSpPr>
            <p:spPr bwMode="auto">
              <a:xfrm>
                <a:off x="4264" y="1736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en-US" altLang="zh-CN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1" name="Rectangle 41"/>
              <p:cNvSpPr>
                <a:spLocks noChangeArrowheads="1"/>
              </p:cNvSpPr>
              <p:nvPr/>
            </p:nvSpPr>
            <p:spPr bwMode="auto">
              <a:xfrm>
                <a:off x="4943" y="1736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2" name="Rectangle 42"/>
              <p:cNvSpPr>
                <a:spLocks noChangeArrowheads="1"/>
              </p:cNvSpPr>
              <p:nvPr/>
            </p:nvSpPr>
            <p:spPr bwMode="auto">
              <a:xfrm>
                <a:off x="5170" y="1736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F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3" name="Rectangle 43"/>
              <p:cNvSpPr>
                <a:spLocks noChangeArrowheads="1"/>
              </p:cNvSpPr>
              <p:nvPr/>
            </p:nvSpPr>
            <p:spPr bwMode="auto">
              <a:xfrm>
                <a:off x="5397" y="1736"/>
                <a:ext cx="227" cy="2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p>
                <a:r>
                  <a:rPr lang="en-US" altLang="zh-CN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∧</a:t>
                </a:r>
                <a:endParaRPr lang="en-US" altLang="zh-CN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4" name="Line 44"/>
              <p:cNvSpPr>
                <a:spLocks noChangeShapeType="1"/>
              </p:cNvSpPr>
              <p:nvPr/>
            </p:nvSpPr>
            <p:spPr bwMode="auto">
              <a:xfrm flipH="1">
                <a:off x="3447" y="875"/>
                <a:ext cx="408" cy="363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wrap="none"/>
              <a:p>
                <a:endParaRPr lang="zh-CN" altLang="en-US" b="0"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5" name="Line 45"/>
              <p:cNvSpPr>
                <a:spLocks noChangeShapeType="1"/>
              </p:cNvSpPr>
              <p:nvPr/>
            </p:nvSpPr>
            <p:spPr bwMode="auto">
              <a:xfrm flipH="1">
                <a:off x="2857" y="1328"/>
                <a:ext cx="272" cy="408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wrap="none"/>
              <a:p>
                <a:endParaRPr lang="zh-CN" altLang="en-US" b="0"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6" name="Line 46"/>
              <p:cNvSpPr>
                <a:spLocks noChangeShapeType="1"/>
              </p:cNvSpPr>
              <p:nvPr/>
            </p:nvSpPr>
            <p:spPr bwMode="auto">
              <a:xfrm>
                <a:off x="4309" y="875"/>
                <a:ext cx="408" cy="363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wrap="none"/>
              <a:p>
                <a:endParaRPr lang="zh-CN" altLang="en-US" b="0"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7" name="Freeform 47"/>
              <p:cNvSpPr/>
              <p:nvPr/>
            </p:nvSpPr>
            <p:spPr bwMode="auto">
              <a:xfrm>
                <a:off x="3137" y="1857"/>
                <a:ext cx="264" cy="3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64" y="333"/>
                  </a:cxn>
                </a:cxnLst>
                <a:rect l="0" t="0" r="r" b="b"/>
                <a:pathLst>
                  <a:path w="264" h="333">
                    <a:moveTo>
                      <a:pt x="0" y="0"/>
                    </a:moveTo>
                    <a:lnTo>
                      <a:pt x="264" y="333"/>
                    </a:lnTo>
                  </a:path>
                </a:pathLst>
              </a:custGeom>
              <a:ln>
                <a:headEnd type="none" w="med" len="med"/>
                <a:tailEnd type="stealth" w="med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wrap="none"/>
              <a:p>
                <a:endParaRPr lang="zh-CN" altLang="en-US">
                  <a:solidFill>
                    <a:schemeClr val="tx1"/>
                  </a:solidFill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8" name="Line 48"/>
              <p:cNvSpPr>
                <a:spLocks noChangeShapeType="1"/>
              </p:cNvSpPr>
              <p:nvPr/>
            </p:nvSpPr>
            <p:spPr bwMode="auto">
              <a:xfrm flipH="1">
                <a:off x="4127" y="1374"/>
                <a:ext cx="408" cy="362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wrap="none"/>
              <a:p>
                <a:endParaRPr lang="zh-CN" altLang="en-US" b="0"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69" name="Line 49"/>
              <p:cNvSpPr>
                <a:spLocks noChangeShapeType="1"/>
              </p:cNvSpPr>
              <p:nvPr/>
            </p:nvSpPr>
            <p:spPr bwMode="auto">
              <a:xfrm>
                <a:off x="4944" y="1374"/>
                <a:ext cx="317" cy="362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wrap="none"/>
              <a:p>
                <a:endParaRPr lang="zh-CN" altLang="en-US" b="0"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70" name="Line 50"/>
              <p:cNvSpPr>
                <a:spLocks noChangeShapeType="1"/>
              </p:cNvSpPr>
              <p:nvPr/>
            </p:nvSpPr>
            <p:spPr bwMode="auto">
              <a:xfrm>
                <a:off x="4082" y="466"/>
                <a:ext cx="0" cy="272"/>
              </a:xfrm>
              <a:prstGeom prst="line">
                <a:avLst/>
              </a:prstGeom>
              <a:ln>
                <a:tailEnd type="stealth" w="med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wrap="none"/>
              <a:p>
                <a:endParaRPr lang="zh-CN" altLang="en-US" b="0">
                  <a:latin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1971" name="Text Box 51"/>
              <p:cNvSpPr txBox="1">
                <a:spLocks noChangeArrowheads="1"/>
              </p:cNvSpPr>
              <p:nvPr/>
            </p:nvSpPr>
            <p:spPr bwMode="auto">
              <a:xfrm>
                <a:off x="3777" y="360"/>
                <a:ext cx="408" cy="217"/>
              </a:xfrm>
              <a:prstGeom prst="rect">
                <a:avLst/>
              </a:prstGeom>
              <a:noFill/>
              <a:ln w="9525" algn="ctr">
                <a:noFill/>
                <a:miter lim="800000"/>
                <a:tailEnd type="none" w="med" len="lg"/>
              </a:ln>
              <a:effectLst/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b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080770" y="117475"/>
            <a:ext cx="5861050" cy="1414145"/>
            <a:chOff x="1702" y="185"/>
            <a:chExt cx="9230" cy="2227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687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5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6" name="TextBox 2"/>
          <p:cNvSpPr txBox="1"/>
          <p:nvPr/>
        </p:nvSpPr>
        <p:spPr>
          <a:xfrm>
            <a:off x="1487805" y="1557655"/>
            <a:ext cx="9145270" cy="3888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16000" tIns="144000" bIns="144000" rtlCol="0">
            <a:spAutoFit/>
          </a:bodyPr>
          <a:p>
            <a:pPr algn="l"/>
            <a:r>
              <a:rPr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#include "btree.cpp"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	</a:t>
            </a:r>
            <a:r>
              <a:rPr lang="en-US" altLang="zh-CN" sz="18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lang="zh-CN" altLang="en-US" sz="18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包含二叉树的基本运算函数</a:t>
            </a:r>
            <a:endParaRPr lang="en-US" altLang="zh-CN" sz="180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void main()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BTNode *b,*p;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CreateBTree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(b,"A(B(D(,G)),C(E,F))");</a:t>
            </a:r>
            <a:endParaRPr lang="en-US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printf("b: ");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DispBTree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(b); printf("\n");</a:t>
            </a:r>
            <a:endParaRPr lang="en-US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printf("b的高度: %d\n",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BTHeight(b)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);</a:t>
            </a:r>
            <a:endParaRPr lang="en-US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p=</a:t>
            </a:r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FindNode(b,'F')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;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if (p!=NULL)</a:t>
            </a:r>
            <a:endParaRPr lang="en-US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printf("b中存在F结点\n");</a:t>
            </a:r>
            <a:endParaRPr lang="en-US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else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printf("b中不存在F结点\n");</a:t>
            </a:r>
            <a:endParaRPr lang="en-US" altLang="zh-CN" sz="18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altLang="zh-CN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DestroyBTree(b)</a:t>
            </a:r>
            <a:r>
              <a:rPr lang="en-US" altLang="zh-CN" sz="1800" smtClean="0">
                <a:solidFill>
                  <a:srgbClr val="0033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;</a:t>
            </a:r>
            <a:endParaRPr lang="en-US" altLang="zh-CN" sz="1800" smtClean="0">
              <a:solidFill>
                <a:srgbClr val="0033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24245" y="5733415"/>
            <a:ext cx="2350135" cy="11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下箭头 7"/>
          <p:cNvSpPr/>
          <p:nvPr/>
        </p:nvSpPr>
        <p:spPr>
          <a:xfrm>
            <a:off x="6942131" y="5300987"/>
            <a:ext cx="142876" cy="35719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Bold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161540" y="1988185"/>
            <a:ext cx="8102600" cy="64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设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销毁二叉链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kumimoji="1"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大问题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。则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-&gt;lchild)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销毁左子树，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f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8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-&gt;rchild)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销毁右子树：</a:t>
            </a:r>
            <a:r>
              <a:rPr kumimoji="1"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两个小问题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kumimoji="1"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550448" y="1483955"/>
            <a:ext cx="4500594" cy="398780"/>
          </a:xfrm>
          <a:prstGeom prst="rect">
            <a:avLst/>
          </a:prstGeom>
          <a:ln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（</a:t>
            </a:r>
            <a:r>
              <a:rPr kumimoji="1"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2</a:t>
            </a:r>
            <a:r>
              <a:rPr kumimoji="1" lang="zh-CN" altLang="en-US" sz="20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）销毁二叉链</a:t>
            </a:r>
            <a:r>
              <a:rPr kumimoji="1" lang="en-US" altLang="zh-CN" sz="20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DestroyBTree(*b)</a:t>
            </a:r>
            <a:endParaRPr lang="en-US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21084" y="2647937"/>
            <a:ext cx="3814762" cy="2355215"/>
            <a:chOff x="1857356" y="2358381"/>
            <a:chExt cx="3814762" cy="2355215"/>
          </a:xfrm>
        </p:grpSpPr>
        <p:sp>
          <p:nvSpPr>
            <p:cNvPr id="23" name="Oval 5"/>
            <p:cNvSpPr>
              <a:spLocks noChangeArrowheads="1"/>
            </p:cNvSpPr>
            <p:nvPr/>
          </p:nvSpPr>
          <p:spPr bwMode="auto">
            <a:xfrm>
              <a:off x="3390881" y="2887336"/>
              <a:ext cx="863600" cy="504825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p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N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4" name="Arc 6"/>
            <p:cNvSpPr/>
            <p:nvPr/>
          </p:nvSpPr>
          <p:spPr bwMode="auto">
            <a:xfrm>
              <a:off x="3223241" y="2557454"/>
              <a:ext cx="433387" cy="287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C0504D"/>
              </a:solidFill>
              <a:round/>
              <a:tailEnd type="stealth" w="med" len="med"/>
            </a:ln>
            <a:effectLst/>
          </p:spPr>
          <p:txBody>
            <a:bodyPr wrap="none" anchor="ctr"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5" name="AutoShape 7"/>
            <p:cNvSpPr>
              <a:spLocks noChangeArrowheads="1"/>
            </p:cNvSpPr>
            <p:nvPr/>
          </p:nvSpPr>
          <p:spPr bwMode="auto">
            <a:xfrm>
              <a:off x="2289156" y="3536941"/>
              <a:ext cx="1150937" cy="792163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6" name="AutoShape 8"/>
            <p:cNvSpPr>
              <a:spLocks noChangeArrowheads="1"/>
            </p:cNvSpPr>
            <p:nvPr/>
          </p:nvSpPr>
          <p:spPr bwMode="auto">
            <a:xfrm>
              <a:off x="4138593" y="3536941"/>
              <a:ext cx="1150937" cy="792163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 flipH="1">
              <a:off x="2936856" y="3272146"/>
              <a:ext cx="454660" cy="422275"/>
            </a:xfrm>
            <a:prstGeom prst="line">
              <a:avLst/>
            </a:prstGeom>
            <a:ln>
              <a:tailEnd type="stealth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4254481" y="3295006"/>
              <a:ext cx="401320" cy="348615"/>
            </a:xfrm>
            <a:prstGeom prst="line">
              <a:avLst/>
            </a:prstGeom>
            <a:ln>
              <a:tailEnd type="stealth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9" name="Text Box 12"/>
            <p:cNvSpPr txBox="1">
              <a:spLocks noChangeArrowheads="1"/>
            </p:cNvSpPr>
            <p:nvPr/>
          </p:nvSpPr>
          <p:spPr bwMode="auto">
            <a:xfrm>
              <a:off x="2649518" y="2358381"/>
              <a:ext cx="719137" cy="368300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0" name="Text Box 13"/>
            <p:cNvSpPr txBox="1">
              <a:spLocks noChangeArrowheads="1"/>
            </p:cNvSpPr>
            <p:nvPr/>
          </p:nvSpPr>
          <p:spPr bwMode="auto">
            <a:xfrm>
              <a:off x="1857356" y="4376411"/>
              <a:ext cx="1727200" cy="33718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-&gt;lchild</a:t>
              </a:r>
              <a:endPara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1" name="Text Box 14"/>
            <p:cNvSpPr txBox="1">
              <a:spLocks noChangeArrowheads="1"/>
            </p:cNvSpPr>
            <p:nvPr/>
          </p:nvSpPr>
          <p:spPr bwMode="auto">
            <a:xfrm>
              <a:off x="3944918" y="4376411"/>
              <a:ext cx="1727200" cy="33718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-&gt;</a:t>
              </a:r>
              <a:r>
                <a:rPr lang="en-US" altLang="zh-CN" sz="16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rchild</a:t>
              </a:r>
              <a:endParaRPr lang="en-US" altLang="zh-CN" sz="16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32" name="TextBox 17"/>
          <p:cNvSpPr txBox="1"/>
          <p:nvPr/>
        </p:nvSpPr>
        <p:spPr>
          <a:xfrm>
            <a:off x="6007100" y="2647620"/>
            <a:ext cx="171451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大问题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2223135" y="3889375"/>
            <a:ext cx="2259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&gt;lchild)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小问题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7078980" y="3860800"/>
            <a:ext cx="2477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&gt;rchild)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小问题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2262794" y="4931098"/>
            <a:ext cx="364333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递归模型如下：</a:t>
            </a:r>
            <a:endParaRPr kumimoji="1"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2262478" y="5397509"/>
            <a:ext cx="7358114" cy="11080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p>
            <a:pPr algn="l">
              <a:spcBef>
                <a:spcPts val="600"/>
              </a:spcBef>
            </a:pPr>
            <a:r>
              <a:rPr lang="en-US" sz="1600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(b)</a:t>
            </a:r>
            <a:r>
              <a:rPr lang="en-US" sz="16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≡ </a:t>
            </a:r>
            <a:r>
              <a:rPr lang="en-US" sz="16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不做任何事件</a:t>
            </a:r>
            <a:r>
              <a:rPr lang="en-US" sz="1600" dirty="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lang="en-US" sz="16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	</a:t>
            </a:r>
            <a:r>
              <a:rPr lang="zh-CN" altLang="en-US" sz="16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若</a:t>
            </a:r>
            <a:r>
              <a:rPr lang="en-US" sz="1600" i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en-US" sz="16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=NULL</a:t>
            </a:r>
            <a:endParaRPr lang="zh-CN" altLang="en-US" sz="1600" dirty="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spcBef>
                <a:spcPts val="600"/>
              </a:spcBef>
            </a:pPr>
            <a:r>
              <a:rPr lang="en-US" sz="1600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(b)  ≡ </a:t>
            </a:r>
            <a:r>
              <a:rPr lang="en-US" sz="16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lang="en-US" sz="1600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(b-&gt;lchild)；</a:t>
            </a:r>
            <a:r>
              <a:rPr lang="en-US" sz="1600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lang="en-US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-&gt;rchild)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；</a:t>
            </a:r>
            <a:r>
              <a:rPr lang="en-US" sz="16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lang="zh-CN" altLang="en-US" sz="16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其他情况</a:t>
            </a:r>
            <a:endParaRPr lang="en-US" altLang="zh-CN" sz="160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spcBef>
                <a:spcPts val="600"/>
              </a:spcBef>
            </a:pPr>
            <a:r>
              <a:rPr lang="en-US" altLang="zh-CN" sz="16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    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释放*b结点</a:t>
            </a:r>
            <a:endParaRPr lang="en-US" sz="16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Text Box 3"/>
          <p:cNvSpPr txBox="1">
            <a:spLocks noChangeArrowheads="1"/>
          </p:cNvSpPr>
          <p:nvPr/>
        </p:nvSpPr>
        <p:spPr bwMode="auto">
          <a:xfrm>
            <a:off x="1198880" y="2072640"/>
            <a:ext cx="9735820" cy="4523105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void 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DestroyBTree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(BTNode *&amp;b)</a:t>
            </a:r>
            <a:endParaRPr kumimoji="1" lang="en-US" altLang="zh-CN" smtClean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if (b==NULL) return ;</a:t>
            </a:r>
            <a:endParaRPr kumimoji="1"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else</a:t>
            </a:r>
            <a:endParaRPr kumimoji="1" lang="en-US" altLang="zh-CN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</a:t>
            </a:r>
            <a:r>
              <a:rPr kumimoji="1" lang="en-US" altLang="zh-CN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DestroyBTree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(b-&gt;lchild);</a:t>
            </a:r>
            <a:endParaRPr kumimoji="1" lang="en-US" altLang="zh-CN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</a:t>
            </a:r>
            <a:r>
              <a:rPr kumimoji="1" lang="en-US" altLang="zh-CN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DestroyBTree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(b-&gt;rchild);</a:t>
            </a:r>
            <a:endParaRPr kumimoji="1" lang="en-US" altLang="zh-CN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free(b); </a:t>
            </a:r>
            <a:r>
              <a:rPr kumimoji="1" lang="en-US" altLang="zh-CN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kumimoji="1" lang="en-US" altLang="zh-CN" smtClean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			</a:t>
            </a:r>
            <a:r>
              <a:rPr kumimoji="1" lang="en-US" altLang="zh-CN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kumimoji="1" lang="zh-CN" altLang="en-US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剩下一个结点</a:t>
            </a:r>
            <a:r>
              <a:rPr kumimoji="1" lang="en-US" altLang="zh-CN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zh-CN" altLang="en-US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，直接释放</a:t>
            </a:r>
            <a:endParaRPr kumimoji="1" lang="en-US" altLang="zh-CN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}</a:t>
            </a:r>
            <a:endParaRPr kumimoji="1" lang="en-US" altLang="zh-CN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kumimoji="1"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068" y="1485448"/>
            <a:ext cx="5048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对应的递归算法如下：</a:t>
            </a:r>
            <a:endParaRPr kumimoji="1"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2322195" y="2204720"/>
            <a:ext cx="8102600" cy="64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kumimoji="1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设f(b，x)在二叉树b中查找值为x的结点（唯一）。找到后返回其指针，否则返回NULL。</a:t>
            </a:r>
            <a:endParaRPr kumimoji="1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2711103" y="1556980"/>
            <a:ext cx="4500594" cy="398780"/>
          </a:xfrm>
          <a:prstGeom prst="rect">
            <a:avLst/>
          </a:prstGeom>
          <a:ln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（3）查找结点FindNode(*b，x)</a:t>
            </a:r>
            <a:endParaRPr kumimoji="1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40" name="组合 16"/>
          <p:cNvGrpSpPr/>
          <p:nvPr/>
        </p:nvGrpSpPr>
        <p:grpSpPr>
          <a:xfrm>
            <a:off x="3881739" y="2720962"/>
            <a:ext cx="3814762" cy="2355215"/>
            <a:chOff x="1857356" y="2358381"/>
            <a:chExt cx="3814762" cy="2355215"/>
          </a:xfrm>
        </p:grpSpPr>
        <p:sp>
          <p:nvSpPr>
            <p:cNvPr id="41" name="Oval 5"/>
            <p:cNvSpPr>
              <a:spLocks noChangeArrowheads="1"/>
            </p:cNvSpPr>
            <p:nvPr/>
          </p:nvSpPr>
          <p:spPr bwMode="auto">
            <a:xfrm>
              <a:off x="3390881" y="2887336"/>
              <a:ext cx="863600" cy="504825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p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N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2" name="Arc 6"/>
            <p:cNvSpPr/>
            <p:nvPr/>
          </p:nvSpPr>
          <p:spPr bwMode="auto">
            <a:xfrm>
              <a:off x="3223241" y="2557454"/>
              <a:ext cx="433387" cy="287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C0504D"/>
              </a:solidFill>
              <a:round/>
              <a:tailEnd type="stealth" w="med" len="med"/>
            </a:ln>
            <a:effectLst/>
          </p:spPr>
          <p:txBody>
            <a:bodyPr wrap="none" anchor="ctr"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3" name="AutoShape 7"/>
            <p:cNvSpPr>
              <a:spLocks noChangeArrowheads="1"/>
            </p:cNvSpPr>
            <p:nvPr/>
          </p:nvSpPr>
          <p:spPr bwMode="auto">
            <a:xfrm>
              <a:off x="2289156" y="3536941"/>
              <a:ext cx="1150937" cy="792163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4" name="AutoShape 8"/>
            <p:cNvSpPr>
              <a:spLocks noChangeArrowheads="1"/>
            </p:cNvSpPr>
            <p:nvPr/>
          </p:nvSpPr>
          <p:spPr bwMode="auto">
            <a:xfrm>
              <a:off x="4138593" y="3536941"/>
              <a:ext cx="1150937" cy="792163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45" name="Line 10"/>
            <p:cNvSpPr>
              <a:spLocks noChangeShapeType="1"/>
            </p:cNvSpPr>
            <p:nvPr/>
          </p:nvSpPr>
          <p:spPr bwMode="auto">
            <a:xfrm flipH="1">
              <a:off x="2936856" y="3272146"/>
              <a:ext cx="454660" cy="422275"/>
            </a:xfrm>
            <a:prstGeom prst="line">
              <a:avLst/>
            </a:prstGeom>
            <a:ln>
              <a:tailEnd type="stealth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6" name="Line 11"/>
            <p:cNvSpPr>
              <a:spLocks noChangeShapeType="1"/>
            </p:cNvSpPr>
            <p:nvPr/>
          </p:nvSpPr>
          <p:spPr bwMode="auto">
            <a:xfrm>
              <a:off x="4254481" y="3295006"/>
              <a:ext cx="401320" cy="348615"/>
            </a:xfrm>
            <a:prstGeom prst="line">
              <a:avLst/>
            </a:prstGeom>
            <a:ln>
              <a:tailEnd type="stealth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7" name="Text Box 12"/>
            <p:cNvSpPr txBox="1">
              <a:spLocks noChangeArrowheads="1"/>
            </p:cNvSpPr>
            <p:nvPr/>
          </p:nvSpPr>
          <p:spPr bwMode="auto">
            <a:xfrm>
              <a:off x="2649518" y="2358381"/>
              <a:ext cx="719137" cy="368300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auto">
            <a:xfrm>
              <a:off x="1857356" y="4376411"/>
              <a:ext cx="1727200" cy="33718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-&gt;lchild</a:t>
              </a:r>
              <a:endPara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49" name="Text Box 14"/>
            <p:cNvSpPr txBox="1">
              <a:spLocks noChangeArrowheads="1"/>
            </p:cNvSpPr>
            <p:nvPr/>
          </p:nvSpPr>
          <p:spPr bwMode="auto">
            <a:xfrm>
              <a:off x="3944918" y="4376411"/>
              <a:ext cx="1727200" cy="33718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-&gt;</a:t>
              </a:r>
              <a:r>
                <a:rPr lang="en-US" altLang="zh-CN" sz="16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rchild</a:t>
              </a:r>
              <a:endParaRPr lang="en-US" altLang="zh-CN" sz="16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50" name="TextBox 17"/>
          <p:cNvSpPr txBox="1"/>
          <p:nvPr/>
        </p:nvSpPr>
        <p:spPr>
          <a:xfrm>
            <a:off x="6167755" y="2720340"/>
            <a:ext cx="2082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b,</a:t>
            </a:r>
            <a:r>
              <a:rPr kumimoji="1" lang="zh-CN" altLang="en-US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x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大问题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51" name="TextBox 18"/>
          <p:cNvSpPr txBox="1"/>
          <p:nvPr/>
        </p:nvSpPr>
        <p:spPr>
          <a:xfrm>
            <a:off x="2087245" y="3962400"/>
            <a:ext cx="2556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&gt;lchild，x)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小问题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52" name="TextBox 19"/>
          <p:cNvSpPr txBox="1"/>
          <p:nvPr/>
        </p:nvSpPr>
        <p:spPr>
          <a:xfrm>
            <a:off x="7239635" y="3933825"/>
            <a:ext cx="3020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&gt;rchild，x)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小问题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2423449" y="5075878"/>
            <a:ext cx="364333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递归模型如下：</a:t>
            </a:r>
            <a:endParaRPr kumimoji="1"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2423160" y="5517515"/>
            <a:ext cx="8101965" cy="14465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p>
            <a:pPr algn="l"/>
            <a:r>
              <a:rPr lang="en-US" sz="1600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f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(</a:t>
            </a:r>
            <a:r>
              <a:rPr lang="en-US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b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，</a:t>
            </a:r>
            <a:r>
              <a:rPr lang="en-US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) = NULL	</a:t>
            </a:r>
            <a:r>
              <a:rPr lang="en-US" sz="1600" dirty="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		</a:t>
            </a:r>
            <a:r>
              <a:rPr lang="zh-CN" altLang="en-US" sz="16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若</a:t>
            </a:r>
            <a:r>
              <a:rPr lang="en-US" sz="1600" i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b</a:t>
            </a:r>
            <a:r>
              <a:rPr lang="en-US" sz="16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=NULL</a:t>
            </a:r>
            <a:endParaRPr lang="zh-CN" altLang="en-US" sz="1600" dirty="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z="1600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f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(b，x) = b</a:t>
            </a:r>
            <a:r>
              <a:rPr lang="en-US" sz="1600" dirty="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			</a:t>
            </a:r>
            <a:r>
              <a:rPr lang="zh-CN" alt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若</a:t>
            </a:r>
            <a:r>
              <a:rPr lang="en-US" sz="1600" i="1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b</a:t>
            </a:r>
            <a:r>
              <a:rPr 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-&gt;data==</a:t>
            </a:r>
            <a:r>
              <a:rPr lang="en-US" sz="1600" i="1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x</a:t>
            </a:r>
            <a:endParaRPr lang="zh-CN" altLang="en-US" sz="1600" i="1" dirty="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z="1600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f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(b，x) = p</a:t>
            </a:r>
            <a:r>
              <a:rPr lang="en-US" sz="1600" dirty="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	    	</a:t>
            </a:r>
            <a:r>
              <a:rPr lang="zh-CN" alt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若在左子树中</a:t>
            </a:r>
            <a:r>
              <a:rPr lang="zh-CN" altLang="en-US" sz="16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找到了，即</a:t>
            </a:r>
            <a:r>
              <a:rPr lang="en-US" sz="1600" i="1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p</a:t>
            </a:r>
            <a:r>
              <a:rPr 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=</a:t>
            </a:r>
            <a:r>
              <a:rPr lang="en-US" sz="1600" i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f</a:t>
            </a:r>
            <a:r>
              <a:rPr 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(</a:t>
            </a:r>
            <a:r>
              <a:rPr lang="en-US" sz="1600" i="1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b</a:t>
            </a:r>
            <a:r>
              <a:rPr 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-</a:t>
            </a:r>
            <a:r>
              <a:rPr lang="en-US" sz="16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&gt;lchild，</a:t>
            </a:r>
            <a:r>
              <a:rPr lang="en-US" sz="1600" i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x</a:t>
            </a:r>
            <a:r>
              <a:rPr 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)</a:t>
            </a:r>
            <a:r>
              <a:rPr lang="zh-CN" alt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且</a:t>
            </a:r>
            <a:r>
              <a:rPr lang="en-US" sz="1600" i="1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p</a:t>
            </a:r>
            <a:r>
              <a:rPr 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!=NULL</a:t>
            </a:r>
            <a:endParaRPr lang="zh-CN" altLang="en-US" sz="1600" dirty="0" smtClean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/>
            <a:r>
              <a:rPr lang="en-US" sz="1600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f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(b，x) =</a:t>
            </a:r>
            <a:r>
              <a:rPr lang="en-US" sz="1600" dirty="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</a:t>
            </a:r>
            <a:r>
              <a:rPr lang="en-US" sz="1600" i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f</a:t>
            </a:r>
            <a:r>
              <a:rPr 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(b-&gt;rchild，x)</a:t>
            </a:r>
            <a:r>
              <a:rPr lang="en-US" sz="16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	</a:t>
            </a:r>
            <a:r>
              <a:rPr lang="zh-CN" altLang="en-US" sz="16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其他</a:t>
            </a:r>
            <a:r>
              <a:rPr lang="zh-CN" altLang="en-US" sz="1600" dirty="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情况</a:t>
            </a:r>
            <a:endParaRPr lang="zh-CN" altLang="en-US" sz="1600" dirty="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5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2135161" y="1491276"/>
            <a:ext cx="37862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对应的递归算法如下：</a:t>
            </a:r>
            <a:endParaRPr kumimoji="1"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451610" y="2061210"/>
            <a:ext cx="9664065" cy="4370705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0000" tIns="108000" bIns="108000">
            <a:spAutoFit/>
          </a:bodyPr>
          <a:p>
            <a:pPr algn="l">
              <a:lnSpc>
                <a:spcPct val="150000"/>
              </a:lnSpc>
            </a:pP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BTNode</a:t>
            </a:r>
            <a:r>
              <a:rPr kumimoji="1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*</a:t>
            </a:r>
            <a:r>
              <a:rPr kumimoji="1"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FindNode</a:t>
            </a: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(BTNode *b，ElemType x) 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BTNode *p;</a:t>
            </a:r>
            <a:endParaRPr kumimoji="1" lang="en-US" altLang="zh-CN" sz="18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if (b==NULL) return NULL;</a:t>
            </a:r>
            <a:endParaRPr kumimoji="1" lang="en-US" altLang="zh-CN" sz="18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else if (b-&gt;data==x) return b;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else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 p=</a:t>
            </a:r>
            <a:r>
              <a:rPr kumimoji="1" lang="en-US" altLang="zh-CN" sz="1800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FindNode</a:t>
            </a: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(b-&gt;lchild，x);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if (p!=NULL) return p;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</a:t>
            </a: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else return</a:t>
            </a:r>
            <a:r>
              <a:rPr kumimoji="1" lang="en-US" altLang="zh-CN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FindNode</a:t>
            </a: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(b-&gt;rchild，x);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kumimoji="1" lang="en-US" altLang="zh-CN" sz="18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652270" y="2329180"/>
            <a:ext cx="6657340" cy="39878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kumimoji="1" lang="zh-CN" altLang="en-US" sz="200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直接</a:t>
            </a:r>
            <a:r>
              <a:rPr kumimoji="1" lang="zh-CN" altLang="en-US" sz="200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返</a:t>
            </a:r>
            <a:r>
              <a:rPr kumimoji="1" lang="zh-CN" altLang="en-US" sz="200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回</a:t>
            </a:r>
            <a:r>
              <a:rPr kumimoji="1" lang="en-US" altLang="zh-CN" sz="2000" i="1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p</a:t>
            </a:r>
            <a:r>
              <a:rPr kumimoji="1" lang="zh-CN" altLang="en-US" sz="200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结点的</a:t>
            </a:r>
            <a:r>
              <a:rPr kumimoji="1" lang="zh-CN" altLang="en-US" sz="200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左</a:t>
            </a:r>
            <a:r>
              <a:rPr kumimoji="1" lang="zh-CN" altLang="en-US" sz="200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孩子结点或</a:t>
            </a:r>
            <a:r>
              <a:rPr kumimoji="1" lang="zh-CN" altLang="en-US" sz="200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右</a:t>
            </a:r>
            <a:r>
              <a:rPr kumimoji="1" lang="zh-CN" altLang="en-US" sz="200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孩子结点的</a:t>
            </a: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指针</a:t>
            </a:r>
            <a:r>
              <a:rPr kumimoji="1"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52270" y="1656715"/>
            <a:ext cx="6557010" cy="398780"/>
          </a:xfrm>
          <a:prstGeom prst="rect">
            <a:avLst/>
          </a:prstGeom>
          <a:ln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（4）找孩子结点LchildNode(p)和RchildNode(p)</a:t>
            </a:r>
            <a:endParaRPr kumimoji="1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pic>
        <p:nvPicPr>
          <p:cNvPr id="8" name="图片 7" descr="post-it-503307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990" y="2637155"/>
            <a:ext cx="3615055" cy="3615055"/>
          </a:xfrm>
          <a:prstGeom prst="rect">
            <a:avLst/>
          </a:prstGeom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652270" y="2781300"/>
            <a:ext cx="6659880" cy="32207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52000" tIns="144000" rIns="252000" bIns="144000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BTNode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*</a:t>
            </a:r>
            <a:r>
              <a:rPr kumimoji="1"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LchildNod</a:t>
            </a: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e(BTNode *p)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{</a:t>
            </a:r>
            <a:endParaRPr kumimoji="1" lang="en-US" altLang="zh-CN" sz="1800" dirty="0" err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   return p-&gt;lchild;</a:t>
            </a:r>
            <a:endParaRPr kumimoji="1" lang="en-US" altLang="zh-CN" sz="1800" dirty="0" err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}</a:t>
            </a:r>
            <a:endParaRPr kumimoji="1" lang="en-US" altLang="zh-CN" sz="1800" dirty="0" err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BTNode *</a:t>
            </a:r>
            <a:r>
              <a:rPr kumimoji="1" lang="en-US" altLang="zh-CN" sz="1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RchildNode</a:t>
            </a: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(BTNode *p)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{</a:t>
            </a:r>
            <a:endParaRPr kumimoji="1" lang="en-US" altLang="zh-CN" sz="1800" dirty="0" err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</a:t>
            </a: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  return p-&gt;rchild;</a:t>
            </a:r>
            <a:endParaRPr kumimoji="1" lang="en-US" altLang="zh-CN" sz="1800" dirty="0" err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}</a:t>
            </a:r>
            <a:r>
              <a:rPr kumimoji="1" lang="en-US" altLang="zh-CN" sz="1800" dirty="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351058" y="1629370"/>
            <a:ext cx="4500594" cy="398780"/>
          </a:xfrm>
          <a:prstGeom prst="rect">
            <a:avLst/>
          </a:prstGeom>
          <a:ln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kumimoji="1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（5）求高度BTHeight(*b)</a:t>
            </a:r>
            <a:endParaRPr kumimoji="1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16" name="组合 16"/>
          <p:cNvGrpSpPr/>
          <p:nvPr/>
        </p:nvGrpSpPr>
        <p:grpSpPr>
          <a:xfrm>
            <a:off x="3736959" y="2362822"/>
            <a:ext cx="3814762" cy="2355215"/>
            <a:chOff x="1857356" y="2358381"/>
            <a:chExt cx="3814762" cy="2355215"/>
          </a:xfrm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3390881" y="2887336"/>
              <a:ext cx="863600" cy="504825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p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N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2" name="Arc 6"/>
            <p:cNvSpPr/>
            <p:nvPr/>
          </p:nvSpPr>
          <p:spPr bwMode="auto">
            <a:xfrm>
              <a:off x="3223241" y="2557454"/>
              <a:ext cx="433387" cy="28733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C0504D"/>
              </a:solidFill>
              <a:round/>
              <a:tailEnd type="stealth" w="med" len="med"/>
            </a:ln>
            <a:effectLst/>
          </p:spPr>
          <p:txBody>
            <a:bodyPr wrap="none" anchor="ctr"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2289156" y="3536941"/>
              <a:ext cx="1150937" cy="792163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4138593" y="3536941"/>
              <a:ext cx="1150937" cy="792163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 flipH="1">
              <a:off x="2936856" y="3272146"/>
              <a:ext cx="454660" cy="422275"/>
            </a:xfrm>
            <a:prstGeom prst="line">
              <a:avLst/>
            </a:prstGeom>
            <a:ln>
              <a:tailEnd type="stealth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4254481" y="3295006"/>
              <a:ext cx="401320" cy="348615"/>
            </a:xfrm>
            <a:prstGeom prst="line">
              <a:avLst/>
            </a:prstGeom>
            <a:ln>
              <a:tailEnd type="stealth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7" name="Text Box 12"/>
            <p:cNvSpPr txBox="1">
              <a:spLocks noChangeArrowheads="1"/>
            </p:cNvSpPr>
            <p:nvPr/>
          </p:nvSpPr>
          <p:spPr bwMode="auto">
            <a:xfrm>
              <a:off x="2649518" y="2358381"/>
              <a:ext cx="719137" cy="368300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1857356" y="4376411"/>
              <a:ext cx="1727200" cy="33718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-&gt;lchild</a:t>
              </a:r>
              <a:endPara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3944918" y="4376411"/>
              <a:ext cx="1727200" cy="337185"/>
            </a:xfrm>
            <a:prstGeom prst="rect">
              <a:avLst/>
            </a:prstGeom>
            <a:noFill/>
            <a:ln w="2857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i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-&gt;</a:t>
              </a:r>
              <a:r>
                <a:rPr lang="en-US" altLang="zh-CN" sz="16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rchild</a:t>
              </a:r>
              <a:endParaRPr lang="en-US" altLang="zh-CN" sz="16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30" name="TextBox 17"/>
          <p:cNvSpPr txBox="1"/>
          <p:nvPr/>
        </p:nvSpPr>
        <p:spPr>
          <a:xfrm>
            <a:off x="6022975" y="2362505"/>
            <a:ext cx="171451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6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：大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问题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2239010" y="3604260"/>
            <a:ext cx="2259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&gt;lchild)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小问题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7094855" y="3575685"/>
            <a:ext cx="2477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6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</a:t>
            </a:r>
            <a:r>
              <a:rPr kumimoji="1" lang="en-US" altLang="zh-CN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&gt;rchild)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小问题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063115" y="4933315"/>
            <a:ext cx="458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求二叉树的高度的递归模型f(b)如下：</a:t>
            </a:r>
            <a:endParaRPr kumimoji="1"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2207284" y="5517208"/>
            <a:ext cx="6845297" cy="9569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44000" tIns="108000" rIns="144000" bIns="108000">
            <a:spAutoFit/>
          </a:bodyPr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sz="1800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</a:t>
            </a:r>
            <a:r>
              <a:rPr kumimoji="1" lang="en-US" altLang="zh-CN" sz="1800" i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) = 0	</a:t>
            </a: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kumimoji="1" lang="en-US" altLang="zh-CN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     </a:t>
            </a:r>
            <a:r>
              <a:rPr kumimoji="1" lang="zh-CN" altLang="en-US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　　</a:t>
            </a:r>
            <a:r>
              <a:rPr kumimoji="1" lang="zh-CN" altLang="en-US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zh-CN" altLang="en-US" sz="1800" i="1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i="1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kumimoji="1" lang="en-US" altLang="zh-CN" sz="1800" i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</a:t>
            </a:r>
            <a:r>
              <a:rPr kumimoji="1" lang="en-US" altLang="zh-CN" sz="18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=NULL</a:t>
            </a:r>
            <a:endParaRPr kumimoji="1" lang="en-US" altLang="zh-CN" sz="18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sz="1800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(b) = MAX{</a:t>
            </a:r>
            <a:r>
              <a:rPr kumimoji="1" lang="en-US" altLang="zh-CN" sz="1800" i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(b-&gt;lchild)，</a:t>
            </a:r>
            <a:r>
              <a:rPr kumimoji="1" lang="en-US" altLang="zh-CN" sz="1800" i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f</a:t>
            </a:r>
            <a:r>
              <a:rPr kumimoji="1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(b-&gt;rchild)}+1 </a:t>
            </a:r>
            <a:r>
              <a:rPr kumimoji="1" lang="en-US" altLang="zh-CN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	</a:t>
            </a:r>
            <a:r>
              <a:rPr kumimoji="1" lang="zh-CN" altLang="en-US" sz="18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其他情况</a:t>
            </a:r>
            <a:endParaRPr kumimoji="1" lang="zh-CN" altLang="en-US" sz="18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 bldLvl="0" animBg="1"/>
      <p:bldP spid="3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43660" y="2054225"/>
            <a:ext cx="9126220" cy="42138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0000" tIns="180000" bIns="216000">
            <a:spAutoFit/>
          </a:bodyPr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int</a:t>
            </a: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BTHeight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(BTNode </a:t>
            </a:r>
            <a:r>
              <a:rPr kumimoji="1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*b) 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int lchilddep，rchilddep;</a:t>
            </a:r>
            <a:endParaRPr kumimoji="1" lang="en-US" altLang="zh-CN" sz="180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if (b==NULL) return(0);</a:t>
            </a: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kumimoji="1" lang="en-US" altLang="zh-CN" sz="18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kumimoji="1" lang="zh-CN" altLang="en-US" sz="18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空树的高度为</a:t>
            </a:r>
            <a:r>
              <a:rPr kumimoji="1" lang="en-US" altLang="zh-CN" sz="18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endParaRPr kumimoji="1" lang="en-US" altLang="zh-CN" sz="18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else </a:t>
            </a: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</a:t>
            </a: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lchilddep=</a:t>
            </a:r>
            <a:r>
              <a:rPr kumimoji="1"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BTHeight</a:t>
            </a: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(b-&gt;lchild);</a:t>
            </a:r>
            <a:r>
              <a:rPr kumimoji="1" lang="en-US" altLang="zh-CN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kumimoji="1" lang="en-US" altLang="zh-CN" sz="18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kumimoji="1" lang="zh-CN" altLang="en-US" sz="18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求</a:t>
            </a:r>
            <a:r>
              <a:rPr kumimoji="1" lang="zh-CN" altLang="en-US" sz="18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左子树的高度为</a:t>
            </a:r>
            <a:r>
              <a:rPr kumimoji="1" lang="en-US" altLang="zh-CN" sz="1800" dirty="0" err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lchilddep</a:t>
            </a:r>
            <a:endParaRPr kumimoji="1" lang="en-US" altLang="zh-CN" sz="180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rchilddep=</a:t>
            </a:r>
            <a:r>
              <a:rPr kumimoji="1"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BTHeight</a:t>
            </a: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(b-&gt;rchild);</a:t>
            </a:r>
            <a:r>
              <a:rPr kumimoji="1" lang="en-US" altLang="zh-CN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	</a:t>
            </a:r>
            <a:r>
              <a:rPr kumimoji="1" lang="en-US" altLang="zh-CN" sz="1800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//求右子树的高度为rchilddep</a:t>
            </a:r>
            <a:endParaRPr kumimoji="1" lang="en-US" altLang="zh-CN" sz="1800" smtClean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return(lchilddep&gt;rchilddep)? (lchilddep+1):(rchilddep+1));</a:t>
            </a:r>
            <a:endParaRPr kumimoji="1" lang="en-US" altLang="zh-CN" sz="180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}</a:t>
            </a:r>
            <a:endParaRPr kumimoji="1" lang="en-US" altLang="zh-CN" sz="180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180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kumimoji="1" lang="en-US" altLang="zh-CN" sz="180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135161" y="1491276"/>
            <a:ext cx="37862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对应的递归算法如下：</a:t>
            </a:r>
            <a:endParaRPr kumimoji="1"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1585132" y="1898173"/>
            <a:ext cx="6000792" cy="501650"/>
          </a:xfrm>
          <a:prstGeom prst="rect">
            <a:avLst/>
          </a:prstGeom>
          <a:ln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sz="26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（6）输出二叉树DispBTree(*b)</a:t>
            </a:r>
            <a:endParaRPr kumimoji="1" sz="266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19140" name="Text Box 4"/>
          <p:cNvSpPr txBox="1">
            <a:spLocks noChangeArrowheads="1"/>
          </p:cNvSpPr>
          <p:nvPr/>
        </p:nvSpPr>
        <p:spPr bwMode="auto">
          <a:xfrm>
            <a:off x="1676212" y="3124104"/>
            <a:ext cx="6828356" cy="501650"/>
          </a:xfrm>
          <a:prstGeom prst="rect">
            <a:avLst/>
          </a:prstGeom>
          <a:noFill/>
          <a:ln w="9525" algn="ctr">
            <a:noFill/>
            <a:miter lim="800000"/>
            <a:tailEnd type="none" w="med" len="lg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二叉树的二叉链　 </a:t>
            </a:r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</a:t>
            </a:r>
            <a:r>
              <a:rPr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</a:t>
            </a:r>
            <a:r>
              <a:rPr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　二叉树的括号表示</a:t>
            </a:r>
            <a:endParaRPr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思源黑体 CN Bold" panose="020B0800000000000000" charset="-122"/>
            </a:endParaRPr>
          </a:p>
        </p:txBody>
      </p:sp>
      <p:grpSp>
        <p:nvGrpSpPr>
          <p:cNvPr id="3" name="Group 12"/>
          <p:cNvGrpSpPr/>
          <p:nvPr/>
        </p:nvGrpSpPr>
        <p:grpSpPr bwMode="auto">
          <a:xfrm>
            <a:off x="1775692" y="3788832"/>
            <a:ext cx="6527800" cy="1375836"/>
            <a:chOff x="476" y="975"/>
            <a:chExt cx="3084" cy="650"/>
          </a:xfrm>
        </p:grpSpPr>
        <p:sp>
          <p:nvSpPr>
            <p:cNvPr id="219142" name="Line 6"/>
            <p:cNvSpPr>
              <a:spLocks noChangeShapeType="1"/>
            </p:cNvSpPr>
            <p:nvPr/>
          </p:nvSpPr>
          <p:spPr bwMode="auto">
            <a:xfrm flipV="1">
              <a:off x="2970" y="975"/>
              <a:ext cx="0" cy="272"/>
            </a:xfrm>
            <a:prstGeom prst="line">
              <a:avLst/>
            </a:prstGeom>
            <a:ln>
              <a:tailEnd type="stealth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3200"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19143" name="Text Box 7"/>
            <p:cNvSpPr txBox="1">
              <a:spLocks noChangeArrowheads="1"/>
            </p:cNvSpPr>
            <p:nvPr/>
          </p:nvSpPr>
          <p:spPr bwMode="auto">
            <a:xfrm>
              <a:off x="2517" y="1253"/>
              <a:ext cx="1043" cy="237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2665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逻辑结构</a:t>
              </a:r>
              <a:endParaRPr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19144" name="Line 8"/>
            <p:cNvSpPr>
              <a:spLocks noChangeShapeType="1"/>
            </p:cNvSpPr>
            <p:nvPr/>
          </p:nvSpPr>
          <p:spPr bwMode="auto">
            <a:xfrm flipV="1">
              <a:off x="929" y="975"/>
              <a:ext cx="0" cy="272"/>
            </a:xfrm>
            <a:prstGeom prst="line">
              <a:avLst/>
            </a:prstGeom>
            <a:ln>
              <a:tailEnd type="stealth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p>
              <a:endParaRPr lang="zh-CN" altLang="en-US" sz="3200"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19145" name="Text Box 9"/>
            <p:cNvSpPr txBox="1">
              <a:spLocks noChangeArrowheads="1"/>
            </p:cNvSpPr>
            <p:nvPr/>
          </p:nvSpPr>
          <p:spPr bwMode="auto">
            <a:xfrm>
              <a:off x="476" y="1253"/>
              <a:ext cx="1043" cy="237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 algn="l">
                <a:spcBef>
                  <a:spcPct val="50000"/>
                </a:spcBef>
              </a:pPr>
              <a:r>
                <a:rPr lang="zh-CN" altLang="en-US" sz="2665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存储结构</a:t>
              </a:r>
              <a:endPara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19146" name="AutoShape 10"/>
            <p:cNvSpPr>
              <a:spLocks noChangeArrowheads="1"/>
            </p:cNvSpPr>
            <p:nvPr/>
          </p:nvSpPr>
          <p:spPr bwMode="auto">
            <a:xfrm>
              <a:off x="1428" y="1318"/>
              <a:ext cx="953" cy="90"/>
            </a:xfrm>
            <a:prstGeom prst="rightArrow">
              <a:avLst>
                <a:gd name="adj1" fmla="val 50000"/>
                <a:gd name="adj2" fmla="val 264722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p>
              <a:endParaRPr lang="zh-CN" altLang="en-US" sz="3200"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219147" name="Text Box 11"/>
            <p:cNvSpPr txBox="1">
              <a:spLocks noChangeArrowheads="1"/>
            </p:cNvSpPr>
            <p:nvPr/>
          </p:nvSpPr>
          <p:spPr bwMode="auto">
            <a:xfrm>
              <a:off x="1429" y="1408"/>
              <a:ext cx="862" cy="217"/>
            </a:xfrm>
            <a:prstGeom prst="rect">
              <a:avLst/>
            </a:prstGeom>
            <a:noFill/>
            <a:ln w="9525" algn="ctr">
              <a:noFill/>
              <a:miter lim="800000"/>
              <a:tailEnd type="none" w="med" len="lg"/>
            </a:ln>
            <a:effectLst/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输出</a:t>
              </a:r>
              <a:endPara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pic>
        <p:nvPicPr>
          <p:cNvPr id="6" name="图片 5" descr="question-mark-2309040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0235" y="3357245"/>
            <a:ext cx="3725545" cy="37255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Text Box 2"/>
          <p:cNvSpPr txBox="1">
            <a:spLocks noChangeArrowheads="1"/>
          </p:cNvSpPr>
          <p:nvPr/>
        </p:nvSpPr>
        <p:spPr bwMode="auto">
          <a:xfrm>
            <a:off x="2351161" y="1711511"/>
            <a:ext cx="7090845" cy="15386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tIns="192000" bIns="24000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思考题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endParaRPr lang="zh-CN" altLang="en-US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　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</a:t>
            </a:r>
            <a:r>
              <a:rPr lang="zh-CN" altLang="en-US" sz="2665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二叉树</a:t>
            </a:r>
            <a:r>
              <a:rPr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和</a:t>
            </a:r>
            <a:r>
              <a:rPr lang="en-US" altLang="zh-CN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次树有什么区别？</a:t>
            </a:r>
            <a:endParaRPr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pic>
        <p:nvPicPr>
          <p:cNvPr id="290820" name="Picture 4" descr="u=1620897235,3513278235&amp;fm=21&amp;gp=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75835" y="3369310"/>
            <a:ext cx="2461895" cy="153924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03207" y="4868333"/>
            <a:ext cx="10586720" cy="15176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92000" tIns="144000" bIns="144000" rtlCol="0">
            <a:spAutoFit/>
          </a:bodyPr>
          <a:lstStyle/>
          <a:p>
            <a:pPr marL="342900" indent="-342900" algn="l">
              <a:lnSpc>
                <a:spcPts val="2800"/>
              </a:lnSpc>
              <a:spcBef>
                <a:spcPts val="1200"/>
              </a:spcBef>
              <a:buBlip>
                <a:blip r:embed="rId2"/>
              </a:buBlip>
            </a:pP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次树是度为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的树，至少有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3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个结点；二叉树的结点个数可以为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。</a:t>
            </a:r>
            <a:endParaRPr lang="en-US" altLang="zh-CN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342900" indent="-342900" algn="l">
              <a:lnSpc>
                <a:spcPts val="2800"/>
              </a:lnSpc>
              <a:spcBef>
                <a:spcPts val="1200"/>
              </a:spcBef>
              <a:buBlip>
                <a:blip r:embed="rId2"/>
              </a:buBlip>
            </a:pP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次树中度为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的结点的孩子不分左、右孩子；而二叉树中度为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的结点的孩子需要区分左、右孩子。</a:t>
            </a:r>
            <a:endParaRPr lang="zh-CN" altLang="en-US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7.2.1   二叉树的定义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78560" y="2212975"/>
            <a:ext cx="9523730" cy="42424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52000" tIns="288000" rIns="144000" bIns="108000">
            <a:spAutoFit/>
          </a:bodyPr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void</a:t>
            </a: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DispBTree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(BTNode </a:t>
            </a:r>
            <a:r>
              <a:rPr kumimoji="1"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*b) 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  if (b!=NULL)</a:t>
            </a:r>
            <a:endParaRPr kumimoji="1"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{ </a:t>
            </a: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printf</a:t>
            </a:r>
            <a:r>
              <a:rPr kumimoji="1" lang="en-US" altLang="zh-CN" sz="18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("%</a:t>
            </a:r>
            <a:r>
              <a:rPr kumimoji="1" lang="en-US" altLang="zh-CN" sz="180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c</a:t>
            </a:r>
            <a:r>
              <a:rPr kumimoji="1" lang="en-US" altLang="zh-CN" sz="18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"</a:t>
            </a:r>
            <a:r>
              <a:rPr kumimoji="1" lang="zh-CN" altLang="en-US" sz="18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kumimoji="1" lang="en-US" altLang="zh-CN" sz="18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b-</a:t>
            </a:r>
            <a:r>
              <a:rPr kumimoji="1" lang="en-US" altLang="zh-CN" sz="18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&gt;data);</a:t>
            </a:r>
            <a:endParaRPr kumimoji="1" lang="en-US" altLang="zh-CN" sz="1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if (b-&gt;lchild!=NULL || b-&gt;rchild!=NULL)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  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{</a:t>
            </a: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dirty="0" err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printf</a:t>
            </a:r>
            <a:r>
              <a:rPr kumimoji="1" lang="en-US" altLang="zh-CN" sz="1800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("(");</a:t>
            </a:r>
            <a:endParaRPr kumimoji="1" lang="en-US" altLang="zh-CN" sz="1800" dirty="0">
              <a:solidFill>
                <a:srgbClr val="FF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DispBTree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(b-&gt;lchild);</a:t>
            </a:r>
            <a:r>
              <a:rPr kumimoji="1" lang="zh-CN" altLang="en-US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　</a:t>
            </a:r>
            <a:r>
              <a:rPr kumimoji="1" lang="en-US" altLang="zh-CN" sz="18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</a:t>
            </a:r>
            <a:r>
              <a:rPr kumimoji="1" lang="zh-CN" altLang="en-US" sz="18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递归处理左子树</a:t>
            </a:r>
            <a:endParaRPr kumimoji="1" lang="zh-CN" altLang="en-US" sz="180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zh-CN" altLang="en-US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if (b-&gt;rchild!=NULL) </a:t>
            </a:r>
            <a:r>
              <a:rPr kumimoji="1" lang="en-US" altLang="zh-CN" sz="1800" err="1">
                <a:solidFill>
                  <a:srgbClr val="0033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printf</a:t>
            </a:r>
            <a:r>
              <a:rPr kumimoji="1" lang="en-US" altLang="zh-CN" sz="1800" smtClean="0">
                <a:solidFill>
                  <a:srgbClr val="0033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("</a:t>
            </a:r>
            <a:r>
              <a:rPr kumimoji="1" lang="zh-CN" altLang="en-US" sz="1800" smtClean="0">
                <a:solidFill>
                  <a:srgbClr val="0033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，</a:t>
            </a:r>
            <a:r>
              <a:rPr kumimoji="1" lang="en-US" altLang="zh-CN" sz="1800" smtClean="0">
                <a:solidFill>
                  <a:srgbClr val="0033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")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;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DispBTree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(b-&gt;rchild);</a:t>
            </a:r>
            <a:r>
              <a:rPr kumimoji="1" lang="zh-CN" altLang="en-US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　</a:t>
            </a:r>
            <a:r>
              <a:rPr kumimoji="1" lang="en-US" altLang="zh-CN" sz="18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//递归处理右子树</a:t>
            </a:r>
            <a:endParaRPr kumimoji="1" lang="zh-CN" altLang="en-US" sz="180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zh-CN" altLang="en-US" sz="1800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	</a:t>
            </a:r>
            <a:r>
              <a:rPr kumimoji="1" lang="zh-CN" altLang="en-US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zh-CN" altLang="en-US" sz="18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dirty="0" err="1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printf</a:t>
            </a:r>
            <a:r>
              <a:rPr kumimoji="1" lang="en-US" altLang="zh-CN" sz="1800" dirty="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(")");</a:t>
            </a:r>
            <a:endParaRPr kumimoji="1" lang="en-US" altLang="zh-CN" sz="1800" dirty="0" smtClean="0">
              <a:solidFill>
                <a:srgbClr val="FF00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  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}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</a:t>
            </a: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  }</a:t>
            </a:r>
            <a:endParaRPr kumimoji="1" lang="en-US" altLang="zh-CN" sz="1800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just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}</a:t>
            </a:r>
            <a:endParaRPr kumimoji="1" lang="en-US" altLang="zh-CN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1630654" y="1646851"/>
            <a:ext cx="114300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200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根结点</a:t>
            </a:r>
            <a:endParaRPr lang="zh-CN" altLang="en-US" sz="200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6" name="TextBox 3"/>
          <p:cNvSpPr txBox="1"/>
          <p:nvPr/>
        </p:nvSpPr>
        <p:spPr>
          <a:xfrm>
            <a:off x="2702224" y="1646851"/>
            <a:ext cx="285752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（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987976" y="1646851"/>
            <a:ext cx="114300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左子树</a:t>
            </a:r>
            <a:endParaRPr kumimoji="1" lang="zh-CN" altLang="en-US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4130984" y="1646851"/>
            <a:ext cx="2857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2000" smtClean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rPr>
              <a:t>，</a:t>
            </a:r>
            <a:endParaRPr lang="zh-CN" altLang="en-US" sz="2000">
              <a:solidFill>
                <a:srgbClr val="003300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4273860" y="1646851"/>
            <a:ext cx="114300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kumimoji="1"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右子树</a:t>
            </a:r>
            <a:endParaRPr kumimoji="1" lang="zh-CN" altLang="en-US" sz="20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5416868" y="1646851"/>
            <a:ext cx="285752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2000" smtClean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）</a:t>
            </a:r>
            <a:endParaRPr lang="zh-CN" altLang="en-US" sz="2000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21" name="组合 10"/>
          <p:cNvGrpSpPr/>
          <p:nvPr/>
        </p:nvGrpSpPr>
        <p:grpSpPr>
          <a:xfrm>
            <a:off x="5916934" y="1613814"/>
            <a:ext cx="2143140" cy="398780"/>
            <a:chOff x="5143504" y="324129"/>
            <a:chExt cx="2143140" cy="398780"/>
          </a:xfrm>
        </p:grpSpPr>
        <p:sp>
          <p:nvSpPr>
            <p:cNvPr id="22" name="左箭头 21"/>
            <p:cNvSpPr/>
            <p:nvPr/>
          </p:nvSpPr>
          <p:spPr>
            <a:xfrm>
              <a:off x="5143504" y="428604"/>
              <a:ext cx="571504" cy="214314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cs typeface="思源黑体 CN Bold" panose="020B0800000000000000" charset="-122"/>
              </a:endParaRPr>
            </a:p>
          </p:txBody>
        </p:sp>
        <p:sp>
          <p:nvSpPr>
            <p:cNvPr id="23" name="TextBox 9"/>
            <p:cNvSpPr txBox="1"/>
            <p:nvPr/>
          </p:nvSpPr>
          <p:spPr>
            <a:xfrm>
              <a:off x="5857884" y="324129"/>
              <a:ext cx="14287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思源黑体 CN Bold" panose="020B0800000000000000" charset="-122"/>
                </a:rPr>
                <a:t>括号表示</a:t>
              </a:r>
              <a:endParaRPr lang="zh-CN" altLang="en-US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8" name="Text Box 4"/>
          <p:cNvSpPr txBox="1">
            <a:spLocks noChangeArrowheads="1"/>
          </p:cNvSpPr>
          <p:nvPr/>
        </p:nvSpPr>
        <p:spPr bwMode="auto">
          <a:xfrm>
            <a:off x="1451577" y="1556803"/>
            <a:ext cx="9239315" cy="2437130"/>
          </a:xfrm>
          <a:prstGeom prst="rect">
            <a:avLst/>
          </a:prstGeom>
          <a:ln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92000" bIns="192000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思考题：</a:t>
            </a:r>
            <a:endParaRPr lang="zh-CN" altLang="en-US" sz="2665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　</a:t>
            </a:r>
            <a:r>
              <a:rPr lang="zh-CN" altLang="en-US" sz="2665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　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这里的算法</a:t>
            </a:r>
            <a:r>
              <a:rPr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都是以二叉链为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存储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结构，如果</a:t>
            </a:r>
            <a:r>
              <a:rPr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采用顺序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存储</a:t>
            </a:r>
            <a:r>
              <a:rPr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结构，算法</a:t>
            </a:r>
            <a:r>
              <a:rPr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如何改写？</a:t>
            </a:r>
            <a:endParaRPr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pic>
        <p:nvPicPr>
          <p:cNvPr id="379910" name="Picture 6" descr="u=156936711,3313617084&amp;fm=23&amp;gp=0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6F6F8">
                  <a:alpha val="100000"/>
                </a:srgbClr>
              </a:clrFrom>
              <a:clrTo>
                <a:srgbClr val="F6F6F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80100" y="3644900"/>
            <a:ext cx="2357755" cy="3348355"/>
          </a:xfrm>
          <a:prstGeom prst="rect">
            <a:avLst/>
          </a:prstGeom>
          <a:noFill/>
        </p:spPr>
      </p:pic>
      <p:grpSp>
        <p:nvGrpSpPr>
          <p:cNvPr id="11" name="组合 10"/>
          <p:cNvGrpSpPr/>
          <p:nvPr/>
        </p:nvGrpSpPr>
        <p:grpSpPr>
          <a:xfrm>
            <a:off x="1080770" y="117475"/>
            <a:ext cx="5861050" cy="1270635"/>
            <a:chOff x="1702" y="185"/>
            <a:chExt cx="9230" cy="2001"/>
          </a:xfrm>
        </p:grpSpPr>
        <p:sp>
          <p:nvSpPr>
            <p:cNvPr id="36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  二叉树基本运算及其实现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13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461"/>
              <a:ext cx="9122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7.4.1   二叉树的基本运算概述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052195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本课件版权归清华大学出版社所有，仅提供教师教学使用，其他用途一律视为侵权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26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2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7.2.1   二叉树的定义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50" name="Text Box 8"/>
          <p:cNvSpPr txBox="1">
            <a:spLocks noChangeArrowheads="1"/>
          </p:cNvSpPr>
          <p:nvPr/>
        </p:nvSpPr>
        <p:spPr bwMode="auto">
          <a:xfrm>
            <a:off x="1548738" y="1986897"/>
            <a:ext cx="5072098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zh-CN" alt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① </a:t>
            </a:r>
            <a:r>
              <a:rPr kumimoji="1" lang="zh-CN" alt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满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二叉树：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在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一棵二叉树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中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　　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432215" y="3431219"/>
            <a:ext cx="7143800" cy="3000396"/>
            <a:chOff x="642910" y="2928934"/>
            <a:chExt cx="7858180" cy="3286148"/>
          </a:xfrm>
        </p:grpSpPr>
        <p:sp>
          <p:nvSpPr>
            <p:cNvPr id="54" name="椭圆 53"/>
            <p:cNvSpPr/>
            <p:nvPr/>
          </p:nvSpPr>
          <p:spPr>
            <a:xfrm>
              <a:off x="4357686" y="3000372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5" name="TextBox 4"/>
            <p:cNvSpPr txBox="1"/>
            <p:nvPr/>
          </p:nvSpPr>
          <p:spPr>
            <a:xfrm>
              <a:off x="3929058" y="2928934"/>
              <a:ext cx="428628" cy="269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rPr>
                <a:t>1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000100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H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7" name="TextBox 6"/>
            <p:cNvSpPr txBox="1"/>
            <p:nvPr/>
          </p:nvSpPr>
          <p:spPr>
            <a:xfrm>
              <a:off x="642910" y="5699216"/>
              <a:ext cx="428628" cy="269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rPr>
                <a:t>8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000232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I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1643042" y="5643578"/>
              <a:ext cx="428628" cy="269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rPr>
                <a:t>9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500166" y="4857760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64" name="TextBox 10"/>
            <p:cNvSpPr txBox="1"/>
            <p:nvPr/>
          </p:nvSpPr>
          <p:spPr>
            <a:xfrm>
              <a:off x="1142975" y="4786322"/>
              <a:ext cx="428628" cy="269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rPr>
                <a:t>4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66" name="直接连接符 65"/>
            <p:cNvCxnSpPr>
              <a:stCxn id="62" idx="3"/>
              <a:endCxn id="56" idx="0"/>
            </p:cNvCxnSpPr>
            <p:nvPr/>
          </p:nvCxnSpPr>
          <p:spPr>
            <a:xfrm rot="5400000">
              <a:off x="1196555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68" name="直接连接符 67"/>
            <p:cNvCxnSpPr>
              <a:stCxn id="62" idx="5"/>
              <a:endCxn id="58" idx="0"/>
            </p:cNvCxnSpPr>
            <p:nvPr/>
          </p:nvCxnSpPr>
          <p:spPr>
            <a:xfrm rot="16200000" flipH="1">
              <a:off x="1873421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72" name="椭圆 71"/>
            <p:cNvSpPr/>
            <p:nvPr/>
          </p:nvSpPr>
          <p:spPr>
            <a:xfrm>
              <a:off x="3000364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J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73" name="TextBox 16"/>
            <p:cNvSpPr txBox="1"/>
            <p:nvPr/>
          </p:nvSpPr>
          <p:spPr>
            <a:xfrm>
              <a:off x="2643174" y="5643839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10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000496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K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75" name="TextBox 18"/>
            <p:cNvSpPr txBox="1"/>
            <p:nvPr/>
          </p:nvSpPr>
          <p:spPr>
            <a:xfrm>
              <a:off x="3643306" y="5643839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11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500430" y="4857760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77" name="TextBox 20"/>
            <p:cNvSpPr txBox="1"/>
            <p:nvPr/>
          </p:nvSpPr>
          <p:spPr>
            <a:xfrm>
              <a:off x="3907626" y="4728752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5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78" name="直接连接符 77"/>
            <p:cNvCxnSpPr>
              <a:stCxn id="76" idx="3"/>
              <a:endCxn id="72" idx="0"/>
            </p:cNvCxnSpPr>
            <p:nvPr/>
          </p:nvCxnSpPr>
          <p:spPr>
            <a:xfrm rot="5400000">
              <a:off x="3196819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79" name="直接连接符 78"/>
            <p:cNvCxnSpPr>
              <a:stCxn id="76" idx="5"/>
              <a:endCxn id="74" idx="0"/>
            </p:cNvCxnSpPr>
            <p:nvPr/>
          </p:nvCxnSpPr>
          <p:spPr>
            <a:xfrm rot="16200000" flipH="1">
              <a:off x="3873685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2428860" y="4071942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1" name="TextBox 24"/>
            <p:cNvSpPr txBox="1"/>
            <p:nvPr/>
          </p:nvSpPr>
          <p:spPr>
            <a:xfrm>
              <a:off x="2071670" y="4000504"/>
              <a:ext cx="428628" cy="269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</a:rPr>
                <a:t>2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82" name="直接连接符 81"/>
            <p:cNvCxnSpPr>
              <a:stCxn id="80" idx="3"/>
              <a:endCxn id="62" idx="7"/>
            </p:cNvCxnSpPr>
            <p:nvPr/>
          </p:nvCxnSpPr>
          <p:spPr>
            <a:xfrm rot="5400000">
              <a:off x="1998437" y="4427337"/>
              <a:ext cx="432218" cy="575094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rot="16200000" flipH="1">
              <a:off x="3031162" y="4348705"/>
              <a:ext cx="441436" cy="716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5000628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L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4643438" y="5572401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12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6000760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M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7" name="TextBox 32"/>
            <p:cNvSpPr txBox="1"/>
            <p:nvPr/>
          </p:nvSpPr>
          <p:spPr>
            <a:xfrm>
              <a:off x="5643571" y="5643839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13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5500694" y="4857760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89" name="TextBox 34"/>
            <p:cNvSpPr txBox="1"/>
            <p:nvPr/>
          </p:nvSpPr>
          <p:spPr>
            <a:xfrm>
              <a:off x="5143504" y="4786583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6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90" name="直接连接符 89"/>
            <p:cNvCxnSpPr>
              <a:stCxn id="88" idx="3"/>
              <a:endCxn id="84" idx="0"/>
            </p:cNvCxnSpPr>
            <p:nvPr/>
          </p:nvCxnSpPr>
          <p:spPr>
            <a:xfrm rot="5400000">
              <a:off x="5197083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91" name="直接连接符 90"/>
            <p:cNvCxnSpPr>
              <a:stCxn id="88" idx="5"/>
              <a:endCxn id="86" idx="0"/>
            </p:cNvCxnSpPr>
            <p:nvPr/>
          </p:nvCxnSpPr>
          <p:spPr>
            <a:xfrm rot="16200000" flipH="1">
              <a:off x="5873949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92" name="椭圆 91"/>
            <p:cNvSpPr/>
            <p:nvPr/>
          </p:nvSpPr>
          <p:spPr>
            <a:xfrm>
              <a:off x="7000892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N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93" name="TextBox 38"/>
            <p:cNvSpPr txBox="1"/>
            <p:nvPr/>
          </p:nvSpPr>
          <p:spPr>
            <a:xfrm>
              <a:off x="6643702" y="5643839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14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8001024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O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95" name="TextBox 40"/>
            <p:cNvSpPr txBox="1"/>
            <p:nvPr/>
          </p:nvSpPr>
          <p:spPr>
            <a:xfrm>
              <a:off x="7643834" y="5643839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15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7500958" y="4857760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97" name="TextBox 42"/>
            <p:cNvSpPr txBox="1"/>
            <p:nvPr/>
          </p:nvSpPr>
          <p:spPr>
            <a:xfrm>
              <a:off x="7143768" y="4786583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7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98" name="直接连接符 97"/>
            <p:cNvCxnSpPr>
              <a:stCxn id="96" idx="3"/>
              <a:endCxn id="92" idx="0"/>
            </p:cNvCxnSpPr>
            <p:nvPr/>
          </p:nvCxnSpPr>
          <p:spPr>
            <a:xfrm rot="5400000">
              <a:off x="7197347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99" name="直接连接符 98"/>
            <p:cNvCxnSpPr>
              <a:stCxn id="96" idx="5"/>
              <a:endCxn id="94" idx="0"/>
            </p:cNvCxnSpPr>
            <p:nvPr/>
          </p:nvCxnSpPr>
          <p:spPr>
            <a:xfrm rot="16200000" flipH="1">
              <a:off x="7874213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100" name="椭圆 99"/>
            <p:cNvSpPr/>
            <p:nvPr/>
          </p:nvSpPr>
          <p:spPr>
            <a:xfrm>
              <a:off x="6429388" y="4071942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01" name="TextBox 46"/>
            <p:cNvSpPr txBox="1"/>
            <p:nvPr/>
          </p:nvSpPr>
          <p:spPr>
            <a:xfrm>
              <a:off x="6858016" y="3929327"/>
              <a:ext cx="428628" cy="26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思源黑体 CN Bold" panose="020B0800000000000000" charset="-122"/>
                  <a:sym typeface="+mn-ea"/>
                </a:rPr>
                <a:t>3</a:t>
              </a:r>
              <a:endParaRPr lang="en-US" altLang="zh-CN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102" name="直接连接符 101"/>
            <p:cNvCxnSpPr>
              <a:stCxn id="100" idx="3"/>
              <a:endCxn id="88" idx="7"/>
            </p:cNvCxnSpPr>
            <p:nvPr/>
          </p:nvCxnSpPr>
          <p:spPr>
            <a:xfrm rot="5400000">
              <a:off x="5998965" y="4427337"/>
              <a:ext cx="432218" cy="575094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rot="16200000" flipH="1">
              <a:off x="7065028" y="4323305"/>
              <a:ext cx="441436" cy="716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4" name="直接连接符 103"/>
            <p:cNvCxnSpPr>
              <a:stCxn id="54" idx="2"/>
              <a:endCxn id="80" idx="7"/>
            </p:cNvCxnSpPr>
            <p:nvPr/>
          </p:nvCxnSpPr>
          <p:spPr>
            <a:xfrm rot="10800000" flipV="1">
              <a:off x="2855694" y="3250405"/>
              <a:ext cx="1501993" cy="89477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5" name="直接连接符 104"/>
            <p:cNvCxnSpPr>
              <a:stCxn id="54" idx="6"/>
              <a:endCxn id="100" idx="1"/>
            </p:cNvCxnSpPr>
            <p:nvPr/>
          </p:nvCxnSpPr>
          <p:spPr>
            <a:xfrm>
              <a:off x="4857752" y="3250405"/>
              <a:ext cx="1644869" cy="89477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106" name="TextBox 59"/>
          <p:cNvSpPr txBox="1"/>
          <p:nvPr/>
        </p:nvSpPr>
        <p:spPr>
          <a:xfrm>
            <a:off x="1574800" y="2348230"/>
            <a:ext cx="6971030" cy="9220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kumimoji="1"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如果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所有分支结点都</a:t>
            </a:r>
            <a:r>
              <a:rPr kumimoji="1"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有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双分结点</a:t>
            </a:r>
            <a:r>
              <a:rPr kumimoji="1"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;</a:t>
            </a:r>
            <a:endParaRPr kumimoji="1" lang="en-US" altLang="zh-CN" sz="1800" dirty="0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50000"/>
              </a:lnSpc>
              <a:buBlip>
                <a:blip r:embed="rId1"/>
              </a:buBlip>
            </a:pP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并且叶结点都</a:t>
            </a:r>
            <a:r>
              <a:rPr kumimoji="1"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集中在二叉树的最下一层。</a:t>
            </a:r>
            <a:endParaRPr kumimoji="1" lang="zh-CN" altLang="en-US" sz="1800" dirty="0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1575091" y="3287392"/>
            <a:ext cx="2844492" cy="2500330"/>
            <a:chOff x="785786" y="3000372"/>
            <a:chExt cx="2844492" cy="2500330"/>
          </a:xfrm>
        </p:grpSpPr>
        <p:sp>
          <p:nvSpPr>
            <p:cNvPr id="108" name="TextBox 60"/>
            <p:cNvSpPr txBox="1"/>
            <p:nvPr/>
          </p:nvSpPr>
          <p:spPr>
            <a:xfrm>
              <a:off x="785786" y="3000372"/>
              <a:ext cx="1357322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l"/>
              <a:r>
                <a:rPr lang="zh-CN" altLang="en-US" sz="2000" dirty="0" smtClean="0"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层序编号</a:t>
              </a:r>
              <a:endPara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09" name="直接箭头连接符 108"/>
            <p:cNvCxnSpPr>
              <a:stCxn id="108" idx="3"/>
              <a:endCxn id="55" idx="1"/>
            </p:cNvCxnSpPr>
            <p:nvPr/>
          </p:nvCxnSpPr>
          <p:spPr>
            <a:xfrm>
              <a:off x="2143108" y="3199792"/>
              <a:ext cx="1487170" cy="6731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0" name="直接箭头连接符 109"/>
            <p:cNvCxnSpPr>
              <a:endCxn id="81" idx="0"/>
            </p:cNvCxnSpPr>
            <p:nvPr/>
          </p:nvCxnSpPr>
          <p:spPr>
            <a:xfrm rot="16200000" flipH="1">
              <a:off x="1686068" y="3743798"/>
              <a:ext cx="549762" cy="20782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1" name="直接箭头连接符 110"/>
            <p:cNvCxnSpPr>
              <a:endCxn id="64" idx="0"/>
            </p:cNvCxnSpPr>
            <p:nvPr/>
          </p:nvCxnSpPr>
          <p:spPr>
            <a:xfrm rot="5400000">
              <a:off x="726596" y="4209698"/>
              <a:ext cx="1124372" cy="13638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2" name="直接箭头连接符 111"/>
            <p:cNvCxnSpPr/>
            <p:nvPr/>
          </p:nvCxnSpPr>
          <p:spPr>
            <a:xfrm rot="5400000">
              <a:off x="-35751" y="4393413"/>
              <a:ext cx="2000264" cy="21431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113" name="Text Box 2"/>
          <p:cNvSpPr txBox="1">
            <a:spLocks noChangeArrowheads="1"/>
          </p:cNvSpPr>
          <p:nvPr/>
        </p:nvSpPr>
        <p:spPr bwMode="auto">
          <a:xfrm>
            <a:off x="1330297" y="1413493"/>
            <a:ext cx="7929618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两种特殊的二叉树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pic>
        <p:nvPicPr>
          <p:cNvPr id="114" name="图片 113" descr="gear-10157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45" y="1513205"/>
            <a:ext cx="3142615" cy="3142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28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5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7.2.1   二叉树的定义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grpSp>
        <p:nvGrpSpPr>
          <p:cNvPr id="52" name="组合 69"/>
          <p:cNvGrpSpPr/>
          <p:nvPr/>
        </p:nvGrpSpPr>
        <p:grpSpPr>
          <a:xfrm>
            <a:off x="1649699" y="1577001"/>
            <a:ext cx="7215238" cy="3286148"/>
            <a:chOff x="642910" y="2928934"/>
            <a:chExt cx="7858180" cy="3286148"/>
          </a:xfrm>
        </p:grpSpPr>
        <p:sp>
          <p:nvSpPr>
            <p:cNvPr id="54" name="椭圆 53"/>
            <p:cNvSpPr/>
            <p:nvPr/>
          </p:nvSpPr>
          <p:spPr>
            <a:xfrm>
              <a:off x="4357686" y="3000372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A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5" name="TextBox 4"/>
            <p:cNvSpPr txBox="1"/>
            <p:nvPr/>
          </p:nvSpPr>
          <p:spPr>
            <a:xfrm>
              <a:off x="4026667" y="2928934"/>
              <a:ext cx="42862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</a:rPr>
                <a:t>1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000100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H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61" name="TextBox 6"/>
            <p:cNvSpPr txBox="1"/>
            <p:nvPr/>
          </p:nvSpPr>
          <p:spPr>
            <a:xfrm>
              <a:off x="642910" y="5643816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8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2000232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I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65" name="TextBox 8"/>
            <p:cNvSpPr txBox="1"/>
            <p:nvPr/>
          </p:nvSpPr>
          <p:spPr>
            <a:xfrm>
              <a:off x="1643042" y="5643816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9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500166" y="4857760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D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67" name="TextBox 10"/>
            <p:cNvSpPr txBox="1"/>
            <p:nvPr/>
          </p:nvSpPr>
          <p:spPr>
            <a:xfrm>
              <a:off x="1142977" y="4786560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4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68" name="直接连接符 67"/>
            <p:cNvCxnSpPr>
              <a:stCxn id="66" idx="3"/>
              <a:endCxn id="59" idx="0"/>
            </p:cNvCxnSpPr>
            <p:nvPr/>
          </p:nvCxnSpPr>
          <p:spPr>
            <a:xfrm rot="5400000">
              <a:off x="1196555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69" name="直接连接符 68"/>
            <p:cNvCxnSpPr>
              <a:stCxn id="66" idx="5"/>
              <a:endCxn id="63" idx="0"/>
            </p:cNvCxnSpPr>
            <p:nvPr/>
          </p:nvCxnSpPr>
          <p:spPr>
            <a:xfrm rot="16200000" flipH="1">
              <a:off x="1873421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3000364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J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71" name="TextBox 16"/>
            <p:cNvSpPr txBox="1"/>
            <p:nvPr/>
          </p:nvSpPr>
          <p:spPr>
            <a:xfrm>
              <a:off x="2643174" y="5643816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10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4000496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K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73" name="TextBox 18"/>
            <p:cNvSpPr txBox="1"/>
            <p:nvPr/>
          </p:nvSpPr>
          <p:spPr>
            <a:xfrm>
              <a:off x="3643306" y="5643816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11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500430" y="4857760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E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75" name="TextBox 20"/>
            <p:cNvSpPr txBox="1"/>
            <p:nvPr/>
          </p:nvSpPr>
          <p:spPr>
            <a:xfrm>
              <a:off x="3871059" y="4715122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5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76" name="直接连接符 75"/>
            <p:cNvCxnSpPr>
              <a:stCxn id="74" idx="3"/>
              <a:endCxn id="70" idx="0"/>
            </p:cNvCxnSpPr>
            <p:nvPr/>
          </p:nvCxnSpPr>
          <p:spPr>
            <a:xfrm rot="5400000">
              <a:off x="3196819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77" name="直接连接符 76"/>
            <p:cNvCxnSpPr>
              <a:stCxn id="74" idx="5"/>
              <a:endCxn id="72" idx="0"/>
            </p:cNvCxnSpPr>
            <p:nvPr/>
          </p:nvCxnSpPr>
          <p:spPr>
            <a:xfrm rot="16200000" flipH="1">
              <a:off x="3873685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78" name="椭圆 77"/>
            <p:cNvSpPr/>
            <p:nvPr/>
          </p:nvSpPr>
          <p:spPr>
            <a:xfrm>
              <a:off x="2428860" y="4071942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79" name="TextBox 24"/>
            <p:cNvSpPr txBox="1"/>
            <p:nvPr/>
          </p:nvSpPr>
          <p:spPr>
            <a:xfrm>
              <a:off x="2071670" y="4000742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2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80" name="直接连接符 79"/>
            <p:cNvCxnSpPr>
              <a:stCxn id="78" idx="3"/>
              <a:endCxn id="66" idx="7"/>
            </p:cNvCxnSpPr>
            <p:nvPr/>
          </p:nvCxnSpPr>
          <p:spPr>
            <a:xfrm rot="5400000">
              <a:off x="1998437" y="4427337"/>
              <a:ext cx="432218" cy="575094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rot="16200000" flipH="1">
              <a:off x="3031162" y="4348705"/>
              <a:ext cx="441436" cy="716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5000628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L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83" name="TextBox 30"/>
            <p:cNvSpPr txBox="1"/>
            <p:nvPr/>
          </p:nvSpPr>
          <p:spPr>
            <a:xfrm>
              <a:off x="4643438" y="5572378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12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6000760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M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85" name="TextBox 32"/>
            <p:cNvSpPr txBox="1"/>
            <p:nvPr/>
          </p:nvSpPr>
          <p:spPr>
            <a:xfrm>
              <a:off x="5643570" y="5643816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13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5500694" y="4857760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F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87" name="TextBox 34"/>
            <p:cNvSpPr txBox="1"/>
            <p:nvPr/>
          </p:nvSpPr>
          <p:spPr>
            <a:xfrm>
              <a:off x="5193723" y="4786560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6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88" name="直接连接符 87"/>
            <p:cNvCxnSpPr>
              <a:stCxn id="86" idx="3"/>
              <a:endCxn id="82" idx="0"/>
            </p:cNvCxnSpPr>
            <p:nvPr/>
          </p:nvCxnSpPr>
          <p:spPr>
            <a:xfrm rot="5400000">
              <a:off x="5197083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89" name="直接连接符 88"/>
            <p:cNvCxnSpPr>
              <a:stCxn id="86" idx="5"/>
              <a:endCxn id="84" idx="0"/>
            </p:cNvCxnSpPr>
            <p:nvPr/>
          </p:nvCxnSpPr>
          <p:spPr>
            <a:xfrm rot="16200000" flipH="1">
              <a:off x="5873949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90" name="椭圆 89"/>
            <p:cNvSpPr/>
            <p:nvPr/>
          </p:nvSpPr>
          <p:spPr>
            <a:xfrm>
              <a:off x="7000892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N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91" name="TextBox 38"/>
            <p:cNvSpPr txBox="1"/>
            <p:nvPr/>
          </p:nvSpPr>
          <p:spPr>
            <a:xfrm>
              <a:off x="6643702" y="5643816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14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8001024" y="5715016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O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93" name="TextBox 40"/>
            <p:cNvSpPr txBox="1"/>
            <p:nvPr/>
          </p:nvSpPr>
          <p:spPr>
            <a:xfrm>
              <a:off x="7643834" y="5643816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15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7500958" y="4857760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G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95" name="TextBox 42"/>
            <p:cNvSpPr txBox="1"/>
            <p:nvPr/>
          </p:nvSpPr>
          <p:spPr>
            <a:xfrm>
              <a:off x="7216621" y="4857998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7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96" name="直接连接符 95"/>
            <p:cNvCxnSpPr>
              <a:stCxn id="94" idx="3"/>
              <a:endCxn id="90" idx="0"/>
            </p:cNvCxnSpPr>
            <p:nvPr/>
          </p:nvCxnSpPr>
          <p:spPr>
            <a:xfrm rot="5400000">
              <a:off x="7197347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97" name="直接连接符 96"/>
            <p:cNvCxnSpPr>
              <a:stCxn id="94" idx="5"/>
              <a:endCxn id="92" idx="0"/>
            </p:cNvCxnSpPr>
            <p:nvPr/>
          </p:nvCxnSpPr>
          <p:spPr>
            <a:xfrm rot="16200000" flipH="1">
              <a:off x="7874213" y="5338171"/>
              <a:ext cx="430423" cy="323266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98" name="椭圆 97"/>
            <p:cNvSpPr/>
            <p:nvPr/>
          </p:nvSpPr>
          <p:spPr>
            <a:xfrm>
              <a:off x="6429388" y="4071942"/>
              <a:ext cx="500066" cy="50006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C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99" name="TextBox 46"/>
            <p:cNvSpPr txBox="1"/>
            <p:nvPr/>
          </p:nvSpPr>
          <p:spPr>
            <a:xfrm>
              <a:off x="6789407" y="3929304"/>
              <a:ext cx="428628" cy="24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6">
                          <a:tint val="50000"/>
                          <a:satMod val="300000"/>
                        </a:schemeClr>
                      </a:gs>
                      <a:gs pos="35000">
                        <a:schemeClr val="accent6">
                          <a:tint val="37000"/>
                          <a:satMod val="300000"/>
                        </a:schemeClr>
                      </a:gs>
                      <a:gs pos="100000">
                        <a:schemeClr val="accent6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</a14:hiddenFill>
              </a:ext>
            </a:ex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cs typeface="思源黑体 CN Bold" panose="020B0800000000000000" charset="-122"/>
                  <a:sym typeface="+mn-ea"/>
                </a:rPr>
                <a:t>3</a:t>
              </a:r>
              <a:endParaRPr lang="en-US" altLang="zh-CN" sz="1600" dirty="0" smtClean="0">
                <a:solidFill>
                  <a:srgbClr val="FF0000"/>
                </a:solidFill>
                <a:latin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  <p:cxnSp>
          <p:nvCxnSpPr>
            <p:cNvPr id="100" name="直接连接符 99"/>
            <p:cNvCxnSpPr>
              <a:stCxn id="98" idx="3"/>
              <a:endCxn id="86" idx="7"/>
            </p:cNvCxnSpPr>
            <p:nvPr/>
          </p:nvCxnSpPr>
          <p:spPr>
            <a:xfrm rot="5400000">
              <a:off x="5998965" y="4427337"/>
              <a:ext cx="432218" cy="575094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rot="16200000" flipH="1">
              <a:off x="7065028" y="4323305"/>
              <a:ext cx="441436" cy="716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2" name="直接连接符 101"/>
            <p:cNvCxnSpPr>
              <a:stCxn id="54" idx="2"/>
              <a:endCxn id="78" idx="7"/>
            </p:cNvCxnSpPr>
            <p:nvPr/>
          </p:nvCxnSpPr>
          <p:spPr>
            <a:xfrm rot="10800000" flipV="1">
              <a:off x="2855694" y="3250405"/>
              <a:ext cx="1501993" cy="89477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3" name="直接连接符 102"/>
            <p:cNvCxnSpPr>
              <a:stCxn id="54" idx="6"/>
              <a:endCxn id="98" idx="1"/>
            </p:cNvCxnSpPr>
            <p:nvPr/>
          </p:nvCxnSpPr>
          <p:spPr>
            <a:xfrm>
              <a:off x="4857752" y="3250405"/>
              <a:ext cx="1644869" cy="894770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104" name="组合 103"/>
          <p:cNvGrpSpPr/>
          <p:nvPr/>
        </p:nvGrpSpPr>
        <p:grpSpPr>
          <a:xfrm>
            <a:off x="1973580" y="5517515"/>
            <a:ext cx="7078345" cy="943635"/>
            <a:chOff x="2071670" y="4584712"/>
            <a:chExt cx="5286412" cy="943577"/>
          </a:xfrm>
        </p:grpSpPr>
        <p:sp>
          <p:nvSpPr>
            <p:cNvPr id="105" name="Text Box 8"/>
            <p:cNvSpPr txBox="1">
              <a:spLocks noChangeArrowheads="1"/>
            </p:cNvSpPr>
            <p:nvPr/>
          </p:nvSpPr>
          <p:spPr bwMode="auto">
            <a:xfrm>
              <a:off x="2267250" y="4584712"/>
              <a:ext cx="4786630" cy="39875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zh-CN" altLang="en-US" sz="2000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满二叉树</a:t>
              </a:r>
              <a:r>
                <a:rPr kumimoji="1"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：在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一棵二叉树</a:t>
              </a:r>
              <a:r>
                <a:rPr kumimoji="1"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中：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　</a:t>
              </a:r>
              <a:r>
                <a:rPr kumimoji="1" lang="zh-CN" altLang="en-US" sz="2000" dirty="0"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　</a:t>
              </a:r>
              <a:endParaRPr kumimoji="1" lang="zh-CN" altLang="en-US" sz="2000" dirty="0"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06" name="TextBox 59"/>
            <p:cNvSpPr txBox="1"/>
            <p:nvPr/>
          </p:nvSpPr>
          <p:spPr>
            <a:xfrm>
              <a:off x="2071670" y="5000636"/>
              <a:ext cx="5286412" cy="52765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180000" tIns="72000" bIns="72000" rtlCol="0">
              <a:spAutoFit/>
            </a:bodyPr>
            <a:p>
              <a:pPr marL="457200" indent="-457200" algn="ctr">
                <a:lnSpc>
                  <a:spcPts val="3000"/>
                </a:lnSpc>
                <a:buBlip>
                  <a:blip r:embed="rId1"/>
                </a:buBlip>
              </a:pPr>
              <a:r>
                <a:rPr kumimoji="1" lang="zh-CN" altLang="en-US" sz="2000" dirty="0" smtClean="0"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高度为</a:t>
              </a:r>
              <a:r>
                <a:rPr kumimoji="1" lang="en-US" altLang="zh-CN" sz="2000" i="1" dirty="0" smtClean="0"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h</a:t>
              </a:r>
              <a:r>
                <a:rPr kumimoji="1" lang="zh-CN" altLang="en-US" sz="2000" dirty="0" smtClean="0"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的二叉树恰好有</a:t>
              </a:r>
              <a:r>
                <a:rPr lang="en-US" altLang="zh-CN" sz="2000" dirty="0" err="1" smtClean="0"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2</a:t>
              </a:r>
              <a:r>
                <a:rPr lang="en-US" altLang="zh-CN" sz="2000" i="1" baseline="30000" dirty="0" err="1" smtClean="0"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h</a:t>
              </a:r>
              <a:r>
                <a:rPr lang="en-US" altLang="zh-CN" sz="2000" smtClean="0"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-1 </a:t>
              </a:r>
              <a:r>
                <a:rPr lang="zh-CN" altLang="en-US" sz="2000" smtClean="0"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个结点</a:t>
              </a:r>
              <a:r>
                <a:rPr kumimoji="1" lang="zh-CN" altLang="en-US" sz="2000" smtClean="0"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。</a:t>
              </a:r>
              <a:endParaRPr kumimoji="1"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107" name="TextBox 55"/>
          <p:cNvSpPr txBox="1"/>
          <p:nvPr/>
        </p:nvSpPr>
        <p:spPr>
          <a:xfrm>
            <a:off x="3792839" y="5077463"/>
            <a:ext cx="30003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层序编号：</a:t>
            </a:r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～</a:t>
            </a:r>
            <a:r>
              <a:rPr lang="en-US" altLang="zh-CN" sz="18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r>
              <a:rPr lang="en-US" altLang="zh-CN" sz="1800" i="1" baseline="30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h</a:t>
            </a:r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</a:t>
            </a:r>
            <a:endParaRPr lang="en-US" altLang="zh-CN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108" name="右大括号 107"/>
          <p:cNvSpPr/>
          <p:nvPr/>
        </p:nvSpPr>
        <p:spPr>
          <a:xfrm>
            <a:off x="8936375" y="1648439"/>
            <a:ext cx="180000" cy="3214710"/>
          </a:xfrm>
          <a:prstGeom prst="rightBrace">
            <a:avLst/>
          </a:prstGeom>
          <a:ln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9" name="TextBox 57"/>
          <p:cNvSpPr txBox="1"/>
          <p:nvPr/>
        </p:nvSpPr>
        <p:spPr>
          <a:xfrm>
            <a:off x="9150689" y="2791447"/>
            <a:ext cx="1071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h 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= 4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110" name="TextBox 61"/>
          <p:cNvSpPr txBox="1"/>
          <p:nvPr/>
        </p:nvSpPr>
        <p:spPr>
          <a:xfrm>
            <a:off x="9079251" y="3220075"/>
            <a:ext cx="128588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n 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= 2</a:t>
            </a:r>
            <a:r>
              <a:rPr lang="en-US" altLang="zh-CN" sz="2000" baseline="30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4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-1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  <a:p>
            <a:r>
              <a:rPr lang="en-US" altLang="zh-CN" sz="20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= 15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7.2.1   二叉树的定义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  <p:sp>
        <p:nvSpPr>
          <p:cNvPr id="6" name="TextBox 4"/>
          <p:cNvSpPr txBox="1"/>
          <p:nvPr/>
        </p:nvSpPr>
        <p:spPr>
          <a:xfrm>
            <a:off x="2478405" y="2418080"/>
            <a:ext cx="7294880" cy="697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0000" tIns="72000" bIns="72000" rtlCol="0">
            <a:spAutoFit/>
          </a:bodyPr>
          <a:p>
            <a:pPr marL="457200" indent="-457200" algn="l">
              <a:lnSpc>
                <a:spcPct val="100000"/>
              </a:lnSpc>
              <a:buBlip>
                <a:blip r:embed="rId1"/>
              </a:buBlip>
            </a:pPr>
            <a:r>
              <a:rPr kumimoji="1"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最多只有下面两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层的结点的</a:t>
            </a:r>
            <a:r>
              <a:rPr kumimoji="1"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度数小于</a:t>
            </a:r>
            <a:r>
              <a:rPr kumimoji="1" lang="en-US" altLang="zh-CN" sz="18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endParaRPr kumimoji="1" lang="en-US" altLang="zh-CN" sz="1800" dirty="0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marL="457200" indent="-457200" algn="l">
              <a:lnSpc>
                <a:spcPct val="100000"/>
              </a:lnSpc>
              <a:buBlip>
                <a:blip r:embed="rId1"/>
              </a:buBlip>
            </a:pPr>
            <a:r>
              <a:rPr kumimoji="1"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并且最下面一层</a:t>
            </a:r>
            <a:r>
              <a:rPr kumimoji="1" lang="zh-CN" altLang="en-US" sz="180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的叶结点都</a:t>
            </a:r>
            <a:r>
              <a:rPr kumimoji="1" lang="zh-CN" altLang="en-US" sz="1800" dirty="0" smtClean="0"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依次排列在该层最左边的位置上。</a:t>
            </a:r>
            <a:endParaRPr kumimoji="1" lang="zh-CN" altLang="en-US" sz="1800" dirty="0" smtClean="0"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221520" y="3291513"/>
            <a:ext cx="6689194" cy="3000396"/>
            <a:chOff x="1000100" y="2214554"/>
            <a:chExt cx="6689194" cy="3000396"/>
          </a:xfrm>
        </p:grpSpPr>
        <p:sp>
          <p:nvSpPr>
            <p:cNvPr id="30" name="椭圆 29"/>
            <p:cNvSpPr/>
            <p:nvPr/>
          </p:nvSpPr>
          <p:spPr>
            <a:xfrm>
              <a:off x="4377169" y="2279780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A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31" name="TextBox 7"/>
            <p:cNvSpPr txBox="1"/>
            <p:nvPr/>
          </p:nvSpPr>
          <p:spPr>
            <a:xfrm>
              <a:off x="3987507" y="2214554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1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324818" y="4758368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H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35" name="TextBox 9"/>
            <p:cNvSpPr txBox="1"/>
            <p:nvPr/>
          </p:nvSpPr>
          <p:spPr>
            <a:xfrm>
              <a:off x="1000100" y="4693142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8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234029" y="4758368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I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1909311" y="4693142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9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779424" y="3975656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D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1454705" y="3910430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4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53" name="直接连接符 52"/>
            <p:cNvCxnSpPr>
              <a:stCxn id="38" idx="3"/>
              <a:endCxn id="32" idx="0"/>
            </p:cNvCxnSpPr>
            <p:nvPr/>
          </p:nvCxnSpPr>
          <p:spPr>
            <a:xfrm rot="5400000">
              <a:off x="1502563" y="4414931"/>
              <a:ext cx="392995" cy="293878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38" idx="5"/>
              <a:endCxn id="36" idx="0"/>
            </p:cNvCxnSpPr>
            <p:nvPr/>
          </p:nvCxnSpPr>
          <p:spPr>
            <a:xfrm rot="16200000" flipH="1">
              <a:off x="2117896" y="4414931"/>
              <a:ext cx="392995" cy="293878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3143240" y="4758368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J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6" name="TextBox 17"/>
            <p:cNvSpPr txBox="1"/>
            <p:nvPr/>
          </p:nvSpPr>
          <p:spPr>
            <a:xfrm>
              <a:off x="2818522" y="4693142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10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052451" y="4758368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K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58" name="TextBox 19"/>
            <p:cNvSpPr txBox="1"/>
            <p:nvPr/>
          </p:nvSpPr>
          <p:spPr>
            <a:xfrm>
              <a:off x="3727733" y="4693142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11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597845" y="3975656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E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60" name="TextBox 21"/>
            <p:cNvSpPr txBox="1"/>
            <p:nvPr/>
          </p:nvSpPr>
          <p:spPr>
            <a:xfrm>
              <a:off x="4000496" y="3910430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5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61" name="直接连接符 60"/>
            <p:cNvCxnSpPr>
              <a:stCxn id="59" idx="3"/>
              <a:endCxn id="55" idx="0"/>
            </p:cNvCxnSpPr>
            <p:nvPr/>
          </p:nvCxnSpPr>
          <p:spPr>
            <a:xfrm rot="5400000">
              <a:off x="3320985" y="4414931"/>
              <a:ext cx="392995" cy="293878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9" idx="5"/>
              <a:endCxn id="57" idx="0"/>
            </p:cNvCxnSpPr>
            <p:nvPr/>
          </p:nvCxnSpPr>
          <p:spPr>
            <a:xfrm rot="16200000" flipH="1">
              <a:off x="3936318" y="4414931"/>
              <a:ext cx="392995" cy="293878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2623691" y="3258170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64" name="TextBox 25"/>
            <p:cNvSpPr txBox="1"/>
            <p:nvPr/>
          </p:nvSpPr>
          <p:spPr>
            <a:xfrm>
              <a:off x="2298973" y="3192944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2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65" name="直接连接符 64"/>
            <p:cNvCxnSpPr>
              <a:stCxn id="63" idx="3"/>
              <a:endCxn id="38" idx="7"/>
            </p:cNvCxnSpPr>
            <p:nvPr/>
          </p:nvCxnSpPr>
          <p:spPr>
            <a:xfrm rot="5400000">
              <a:off x="2231543" y="3583798"/>
              <a:ext cx="394634" cy="522813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16200000" flipH="1">
              <a:off x="3170366" y="3512282"/>
              <a:ext cx="403050" cy="651068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椭圆 66"/>
            <p:cNvSpPr/>
            <p:nvPr/>
          </p:nvSpPr>
          <p:spPr>
            <a:xfrm>
              <a:off x="5416267" y="3975656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F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68" name="TextBox 33"/>
            <p:cNvSpPr txBox="1"/>
            <p:nvPr/>
          </p:nvSpPr>
          <p:spPr>
            <a:xfrm>
              <a:off x="5091549" y="3910430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6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7234689" y="3975656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G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70" name="TextBox 41"/>
            <p:cNvSpPr txBox="1"/>
            <p:nvPr/>
          </p:nvSpPr>
          <p:spPr>
            <a:xfrm>
              <a:off x="6960771" y="3935830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7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6260535" y="3258170"/>
              <a:ext cx="454605" cy="45658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 i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  <a:sym typeface="+mn-ea"/>
                </a:rPr>
                <a:t>C</a:t>
              </a:r>
              <a:endParaRPr lang="en-US" altLang="zh-CN" sz="1800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+mn-ea"/>
              </a:endParaRPr>
            </a:p>
          </p:txBody>
        </p:sp>
        <p:sp>
          <p:nvSpPr>
            <p:cNvPr id="72" name="TextBox 45"/>
            <p:cNvSpPr txBox="1"/>
            <p:nvPr/>
          </p:nvSpPr>
          <p:spPr>
            <a:xfrm>
              <a:off x="6573996" y="3127718"/>
              <a:ext cx="3896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思源黑体 CN Bold" panose="020B0800000000000000" charset="-122"/>
                  <a:ea typeface="楷体" panose="02010609060101010101" pitchFamily="49" charset="-122"/>
                  <a:cs typeface="思源黑体 CN Bold" panose="020B0800000000000000" charset="-122"/>
                </a:rPr>
                <a:t>3</a:t>
              </a:r>
              <a:endParaRPr lang="zh-CN" altLang="en-US" sz="1600" dirty="0">
                <a:solidFill>
                  <a:srgbClr val="FF0000"/>
                </a:solidFill>
                <a:latin typeface="思源黑体 CN Bold" panose="020B0800000000000000" charset="-122"/>
                <a:ea typeface="楷体" panose="02010609060101010101" pitchFamily="49" charset="-122"/>
                <a:cs typeface="思源黑体 CN Bold" panose="020B0800000000000000" charset="-122"/>
              </a:endParaRPr>
            </a:p>
          </p:txBody>
        </p:sp>
        <p:cxnSp>
          <p:nvCxnSpPr>
            <p:cNvPr id="73" name="直接连接符 72"/>
            <p:cNvCxnSpPr>
              <a:stCxn id="71" idx="3"/>
              <a:endCxn id="67" idx="7"/>
            </p:cNvCxnSpPr>
            <p:nvPr/>
          </p:nvCxnSpPr>
          <p:spPr>
            <a:xfrm rot="5400000">
              <a:off x="5868387" y="3583798"/>
              <a:ext cx="394634" cy="522813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rot="16200000" flipH="1">
              <a:off x="6837517" y="3489091"/>
              <a:ext cx="403050" cy="651068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30" idx="2"/>
              <a:endCxn id="63" idx="7"/>
            </p:cNvCxnSpPr>
            <p:nvPr/>
          </p:nvCxnSpPr>
          <p:spPr>
            <a:xfrm rot="10800000" flipV="1">
              <a:off x="3011722" y="2508071"/>
              <a:ext cx="1365448" cy="816964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30" idx="6"/>
              <a:endCxn id="71" idx="1"/>
            </p:cNvCxnSpPr>
            <p:nvPr/>
          </p:nvCxnSpPr>
          <p:spPr>
            <a:xfrm>
              <a:off x="4831775" y="2508071"/>
              <a:ext cx="1495335" cy="816964"/>
            </a:xfrm>
            <a:prstGeom prst="line">
              <a:avLst/>
            </a:prstGeom>
            <a:ln w="28575">
              <a:solidFill>
                <a:srgbClr val="0033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39"/>
          <p:cNvSpPr txBox="1"/>
          <p:nvPr/>
        </p:nvSpPr>
        <p:spPr>
          <a:xfrm>
            <a:off x="2150082" y="6361762"/>
            <a:ext cx="79296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完全</a:t>
            </a:r>
            <a:r>
              <a:rPr kumimoji="1"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二叉树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实际上是对应的</a:t>
            </a:r>
            <a:r>
              <a:rPr kumimoji="1" lang="zh-CN" altLang="en-US" sz="18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满二叉树</a:t>
            </a:r>
            <a:r>
              <a: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删除叶结点层最右边若干个结点得到的。</a:t>
            </a:r>
            <a:endParaRPr kumimoji="1" lang="zh-CN" altLang="en-US" sz="180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611120" y="3291205"/>
            <a:ext cx="7346950" cy="2358390"/>
            <a:chOff x="928662" y="1928802"/>
            <a:chExt cx="7572428" cy="2500330"/>
          </a:xfrm>
        </p:grpSpPr>
        <p:sp>
          <p:nvSpPr>
            <p:cNvPr id="82" name="矩形 81"/>
            <p:cNvSpPr/>
            <p:nvPr/>
          </p:nvSpPr>
          <p:spPr>
            <a:xfrm>
              <a:off x="928662" y="1928802"/>
              <a:ext cx="6786610" cy="250033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83" name="TextBox 43"/>
            <p:cNvSpPr txBox="1"/>
            <p:nvPr/>
          </p:nvSpPr>
          <p:spPr>
            <a:xfrm>
              <a:off x="7715272" y="2857496"/>
              <a:ext cx="785818" cy="390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kumimoji="1" lang="zh-CN" altLang="en-US" sz="180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满的</a:t>
              </a:r>
              <a:endParaRPr kumimoji="1" lang="zh-CN" altLang="en-US" sz="18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</p:grpSp>
      <p:sp>
        <p:nvSpPr>
          <p:cNvPr id="84" name="Text Box 8"/>
          <p:cNvSpPr txBox="1">
            <a:spLocks noChangeArrowheads="1"/>
          </p:cNvSpPr>
          <p:nvPr/>
        </p:nvSpPr>
        <p:spPr bwMode="auto">
          <a:xfrm>
            <a:off x="2840328" y="1915142"/>
            <a:ext cx="5072098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kumimoji="1" lang="zh-CN" alt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  <a:sym typeface="思源黑体 CN Bold" panose="020B0800000000000000" charset="-122"/>
              </a:rPr>
              <a:t>②</a:t>
            </a:r>
            <a:r>
              <a:rPr kumimoji="1" lang="zh-CN" alt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思源黑体 CN Bold" panose="020B0800000000000000" charset="-122"/>
              </a:rPr>
              <a:t> </a:t>
            </a:r>
            <a:r>
              <a:rPr kumimoji="1" lang="zh-CN" altLang="en-US" sz="20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完全二叉树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：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在一棵二叉树中　　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85" name="Text Box 2"/>
          <p:cNvSpPr txBox="1">
            <a:spLocks noChangeArrowheads="1"/>
          </p:cNvSpPr>
          <p:nvPr/>
        </p:nvSpPr>
        <p:spPr bwMode="auto">
          <a:xfrm>
            <a:off x="2621887" y="1413493"/>
            <a:ext cx="7929618" cy="4914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两种特殊的二叉树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7"/>
          <p:cNvGrpSpPr/>
          <p:nvPr/>
        </p:nvGrpSpPr>
        <p:grpSpPr>
          <a:xfrm>
            <a:off x="1813524" y="3050111"/>
            <a:ext cx="4667283" cy="2857520"/>
            <a:chOff x="714348" y="2786058"/>
            <a:chExt cx="3500462" cy="2143140"/>
          </a:xfrm>
        </p:grpSpPr>
        <p:sp>
          <p:nvSpPr>
            <p:cNvPr id="5" name="椭圆 4"/>
            <p:cNvSpPr/>
            <p:nvPr/>
          </p:nvSpPr>
          <p:spPr>
            <a:xfrm>
              <a:off x="2214546" y="2786058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A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314918" y="4537842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G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14348" y="3866946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D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14" name="直接连接符 13"/>
            <p:cNvCxnSpPr>
              <a:stCxn id="11" idx="5"/>
              <a:endCxn id="9" idx="1"/>
            </p:cNvCxnSpPr>
            <p:nvPr/>
          </p:nvCxnSpPr>
          <p:spPr>
            <a:xfrm rot="16200000" flipH="1">
              <a:off x="997185" y="4224808"/>
              <a:ext cx="394166" cy="34652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3855540" y="3866946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F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381565" y="3251958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B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25" name="直接连接符 24"/>
            <p:cNvCxnSpPr>
              <a:stCxn id="23" idx="3"/>
              <a:endCxn id="11" idx="7"/>
            </p:cNvCxnSpPr>
            <p:nvPr/>
          </p:nvCxnSpPr>
          <p:spPr>
            <a:xfrm rot="5400000">
              <a:off x="1058463" y="3548543"/>
              <a:ext cx="338258" cy="413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6200000" flipH="1">
              <a:off x="3504235" y="3466131"/>
              <a:ext cx="345471" cy="514533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2398117" y="3866946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E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65335" y="3251958"/>
              <a:ext cx="359270" cy="39135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charset="-122"/>
                </a:rPr>
                <a:t>C</a:t>
              </a:r>
              <a:endParaRPr lang="en-US" altLang="zh-CN"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endParaRPr>
            </a:p>
          </p:txBody>
        </p:sp>
        <p:cxnSp>
          <p:nvCxnSpPr>
            <p:cNvPr id="33" name="直接连接符 32"/>
            <p:cNvCxnSpPr>
              <a:stCxn id="31" idx="3"/>
              <a:endCxn id="27" idx="7"/>
            </p:cNvCxnSpPr>
            <p:nvPr/>
          </p:nvCxnSpPr>
          <p:spPr>
            <a:xfrm rot="5400000">
              <a:off x="2742233" y="3548543"/>
              <a:ext cx="338258" cy="41317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5" name="直接连接符 34"/>
            <p:cNvCxnSpPr>
              <a:stCxn id="5" idx="2"/>
              <a:endCxn id="23" idx="7"/>
            </p:cNvCxnSpPr>
            <p:nvPr/>
          </p:nvCxnSpPr>
          <p:spPr>
            <a:xfrm rot="10800000" flipV="1">
              <a:off x="1688222" y="2981735"/>
              <a:ext cx="526325" cy="32753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6" name="直接连接符 35"/>
            <p:cNvCxnSpPr>
              <a:stCxn id="5" idx="6"/>
              <a:endCxn id="31" idx="1"/>
            </p:cNvCxnSpPr>
            <p:nvPr/>
          </p:nvCxnSpPr>
          <p:spPr>
            <a:xfrm>
              <a:off x="2573816" y="2981736"/>
              <a:ext cx="544133" cy="327535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cxnSp>
        <p:nvCxnSpPr>
          <p:cNvPr id="40" name="直接连接符 39"/>
          <p:cNvCxnSpPr/>
          <p:nvPr/>
        </p:nvCxnSpPr>
        <p:spPr>
          <a:xfrm rot="5400000">
            <a:off x="4170519" y="2816503"/>
            <a:ext cx="362169" cy="257880"/>
          </a:xfrm>
          <a:prstGeom prst="line">
            <a:avLst/>
          </a:prstGeom>
          <a:ln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6954524" y="2672067"/>
            <a:ext cx="2381267" cy="1568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度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之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和</a:t>
            </a:r>
            <a:r>
              <a:rPr lang="en-US" altLang="zh-CN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分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支数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分支数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altLang="zh-CN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-1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altLang="zh-CN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0</a:t>
            </a: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altLang="zh-CN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</a:t>
            </a:r>
            <a:r>
              <a:rPr lang="en-US" altLang="zh-CN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endParaRPr lang="en-US" altLang="zh-CN" baseline="-25000" dirty="0" err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54524" y="4370389"/>
            <a:ext cx="23812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度之和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=</a:t>
            </a:r>
            <a:r>
              <a:rPr lang="en-US" altLang="zh-CN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1</a:t>
            </a: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+2</a:t>
            </a:r>
            <a:r>
              <a:rPr lang="en-US" altLang="zh-CN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n</a:t>
            </a:r>
            <a:r>
              <a:rPr lang="en-US" altLang="zh-CN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rPr>
              <a:t>2</a:t>
            </a:r>
            <a:endParaRPr lang="en-US" altLang="zh-CN" baseline="-25000" dirty="0" err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</a:endParaRPr>
          </a:p>
        </p:txBody>
      </p:sp>
      <p:sp>
        <p:nvSpPr>
          <p:cNvPr id="43" name="下箭头 42"/>
          <p:cNvSpPr/>
          <p:nvPr/>
        </p:nvSpPr>
        <p:spPr>
          <a:xfrm>
            <a:off x="7880985" y="5909310"/>
            <a:ext cx="187960" cy="33210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68772" y="5352346"/>
            <a:ext cx="3429024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n</a:t>
            </a:r>
            <a:r>
              <a:rPr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0</a:t>
            </a:r>
            <a:r>
              <a:rPr lang="en-US" altLang="zh-CN" sz="2665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+</a:t>
            </a:r>
            <a:r>
              <a:rPr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n</a:t>
            </a:r>
            <a:r>
              <a:rPr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1</a:t>
            </a:r>
            <a:r>
              <a:rPr lang="en-US" altLang="zh-CN" sz="2665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+</a:t>
            </a:r>
            <a:r>
              <a:rPr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n</a:t>
            </a:r>
            <a:r>
              <a:rPr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2</a:t>
            </a:r>
            <a:r>
              <a:rPr lang="en-US" altLang="zh-CN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-1</a:t>
            </a:r>
            <a:r>
              <a:rPr lang="en-US" altLang="zh-CN" sz="2665" i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=</a:t>
            </a:r>
            <a:r>
              <a:rPr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n</a:t>
            </a:r>
            <a:r>
              <a:rPr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1</a:t>
            </a:r>
            <a:r>
              <a:rPr lang="en-US" altLang="zh-CN" sz="2665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+2</a:t>
            </a:r>
            <a:r>
              <a:rPr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n</a:t>
            </a:r>
            <a:r>
              <a:rPr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2</a:t>
            </a:r>
            <a:endParaRPr lang="en-US" altLang="zh-CN" sz="2665" baseline="-25000" dirty="0" err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85236" y="6265560"/>
            <a:ext cx="1524011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n</a:t>
            </a:r>
            <a:r>
              <a:rPr kumimoji="1"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0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=</a:t>
            </a:r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n</a:t>
            </a:r>
            <a:r>
              <a:rPr kumimoji="1"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2</a:t>
            </a:r>
            <a:r>
              <a:rPr kumimoji="1" lang="en-US" altLang="zh-CN" sz="2665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+1</a:t>
            </a:r>
            <a:endParaRPr kumimoji="1" lang="en-US" altLang="zh-CN" sz="2665" dirty="0" err="1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7823835" y="5011420"/>
            <a:ext cx="245110" cy="4089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1920" y="2107565"/>
            <a:ext cx="9727565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spcBef>
                <a:spcPct val="50000"/>
              </a:spcBef>
            </a:pPr>
            <a:r>
              <a:rPr kumimoji="1"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 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非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空二叉树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上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叶结点数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等于</a:t>
            </a:r>
            <a:r>
              <a:rPr kumimoji="1"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双</a:t>
            </a:r>
            <a:r>
              <a:rPr kumimoji="1" lang="zh-CN" altLang="en-US" sz="2665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分支结点数</a:t>
            </a: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加</a:t>
            </a:r>
            <a:r>
              <a:rPr kumimoji="1" lang="en-US" altLang="zh-CN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。即：</a:t>
            </a:r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n</a:t>
            </a:r>
            <a:r>
              <a:rPr kumimoji="1"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0</a:t>
            </a:r>
            <a:r>
              <a:rPr kumimoji="1" lang="en-US" altLang="zh-CN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=</a:t>
            </a:r>
            <a:r>
              <a:rPr kumimoji="1" lang="en-US" altLang="zh-CN" sz="2665" i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n</a:t>
            </a:r>
            <a:r>
              <a:rPr kumimoji="1" lang="en-US" altLang="zh-CN" sz="2665" baseline="-25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2</a:t>
            </a:r>
            <a:r>
              <a:rPr kumimoji="1" lang="en-US" altLang="zh-CN" sz="2665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+1</a:t>
            </a:r>
            <a:r>
              <a:rPr kumimoji="1" lang="zh-CN" altLang="en-US" sz="26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。</a:t>
            </a:r>
            <a:endParaRPr kumimoji="1" lang="zh-CN" altLang="en-US" sz="26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1391285" y="1411605"/>
            <a:ext cx="8983345" cy="625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66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charset="-122"/>
              </a:rPr>
              <a:t> 性质1：</a:t>
            </a:r>
            <a:endParaRPr kumimoji="1" lang="zh-CN" altLang="en-US" sz="26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思源黑体 CN Bold" panose="020B08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80770" y="117475"/>
            <a:ext cx="5861050" cy="1342390"/>
            <a:chOff x="1702" y="185"/>
            <a:chExt cx="9230" cy="2114"/>
          </a:xfrm>
        </p:grpSpPr>
        <p:sp>
          <p:nvSpPr>
            <p:cNvPr id="7170" name="Rectangle 2"/>
            <p:cNvSpPr>
              <a:spLocks noChangeArrowheads="1"/>
            </p:cNvSpPr>
            <p:nvPr/>
          </p:nvSpPr>
          <p:spPr bwMode="auto">
            <a:xfrm>
              <a:off x="1702" y="451"/>
              <a:ext cx="584" cy="10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121920" tIns="60960" rIns="121920" bIns="60960" numCol="1" anchor="ctr" anchorCtr="0" compatLnSpc="1">
              <a:spAutoFit/>
            </a:bodyPr>
            <a:p>
              <a:endParaRPr lang="zh-CN" altLang="en-US" sz="3200">
                <a:latin typeface="Consolas" panose="020B0609020204030204" pitchFamily="49" charset="0"/>
                <a:ea typeface="方正楷体_GB2312" panose="02000000000000000000" charset="-122"/>
                <a:cs typeface="Consolas" panose="020B0609020204030204" pitchFamily="49" charset="0"/>
              </a:endParaRPr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1809" y="185"/>
              <a:ext cx="912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  二叉树的概念和性质 </a:t>
              </a:r>
              <a:endPara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  <p:sp>
          <p:nvSpPr>
            <p:cNvPr id="7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809" y="1574"/>
              <a:ext cx="6036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p>
              <a:pPr algn="l"/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微软雅黑" panose="020B0503020204020204" charset="-122"/>
                  <a:ea typeface="微软雅黑" panose="020B0503020204020204" charset="-122"/>
                  <a:cs typeface="楷体" panose="02010609060101010101" pitchFamily="49" charset="-122"/>
                </a:rPr>
                <a:t>7.2.2   二叉树性质</a:t>
              </a:r>
              <a:endParaRPr b="0">
                <a:ln w="11430">
                  <a:noFill/>
                </a:ln>
                <a:solidFill>
                  <a:srgbClr val="F19903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ldLvl="0" animBg="1"/>
      <p:bldP spid="44" grpId="0"/>
      <p:bldP spid="45" grpId="0"/>
      <p:bldP spid="29" grpId="0" bldLvl="0" animBg="1"/>
    </p:bldLst>
  </p:timing>
</p:sld>
</file>

<file path=ppt/tags/tag1.xml><?xml version="1.0" encoding="utf-8"?>
<p:tagLst xmlns:p="http://schemas.openxmlformats.org/presentationml/2006/main">
  <p:tag name="COMMONDATA" val="eyJoZGlkIjoiMDY2MjQwNzI0OTM0YTU2NzllMzQyZjJkMjRkOWNhZjQifQ=="/>
  <p:tag name="KSO_WPP_MARK_KEY" val="0168f611-3f7d-44fe-8f40-df38d62801df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FF00FF"/>
          </a:solidFill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8288</Words>
  <Application>WPS 演示</Application>
  <PresentationFormat>全屏显示(4:3)</PresentationFormat>
  <Paragraphs>1596</Paragraphs>
  <Slides>52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8" baseType="lpstr">
      <vt:lpstr>Arial</vt:lpstr>
      <vt:lpstr>宋体</vt:lpstr>
      <vt:lpstr>Wingdings</vt:lpstr>
      <vt:lpstr>Times New Roman</vt:lpstr>
      <vt:lpstr>楷体_GB2312</vt:lpstr>
      <vt:lpstr>新宋体</vt:lpstr>
      <vt:lpstr>思源黑体 CN Bold</vt:lpstr>
      <vt:lpstr>Consolas</vt:lpstr>
      <vt:lpstr>思源黑体 CN Heavy</vt:lpstr>
      <vt:lpstr>Wingdings 2</vt:lpstr>
      <vt:lpstr>黑体</vt:lpstr>
      <vt:lpstr>楷体</vt:lpstr>
      <vt:lpstr>方正楷体_GB2312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CC</cp:lastModifiedBy>
  <cp:revision>1012</cp:revision>
  <dcterms:created xsi:type="dcterms:W3CDTF">2004-04-08T11:59:00Z</dcterms:created>
  <dcterms:modified xsi:type="dcterms:W3CDTF">2022-06-27T03:16:31Z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FD9E7563AD484B888D1A2F17B9B0BBBE</vt:lpwstr>
  </property>
  <property fmtid="{D5CDD505-2E9C-101B-9397-08002B2CF9AE}" pid="3" name="KSOProductBuildVer">
    <vt:lpwstr>2052-11.1.0.11830</vt:lpwstr>
  </property>
</Properties>
</file>